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43"/>
  </p:notesMasterIdLst>
  <p:sldIdLst>
    <p:sldId id="334" r:id="rId7"/>
    <p:sldId id="423" r:id="rId8"/>
    <p:sldId id="1559" r:id="rId9"/>
    <p:sldId id="1560" r:id="rId10"/>
    <p:sldId id="1558" r:id="rId11"/>
    <p:sldId id="1561" r:id="rId12"/>
    <p:sldId id="1562" r:id="rId13"/>
    <p:sldId id="1563" r:id="rId14"/>
    <p:sldId id="1564" r:id="rId15"/>
    <p:sldId id="1565" r:id="rId16"/>
    <p:sldId id="1566" r:id="rId17"/>
    <p:sldId id="1567" r:id="rId18"/>
    <p:sldId id="1568" r:id="rId19"/>
    <p:sldId id="1569" r:id="rId20"/>
    <p:sldId id="1570" r:id="rId21"/>
    <p:sldId id="1592" r:id="rId22"/>
    <p:sldId id="1593" r:id="rId23"/>
    <p:sldId id="1603" r:id="rId24"/>
    <p:sldId id="1589" r:id="rId25"/>
    <p:sldId id="1572" r:id="rId26"/>
    <p:sldId id="1573" r:id="rId27"/>
    <p:sldId id="1574" r:id="rId28"/>
    <p:sldId id="1575" r:id="rId29"/>
    <p:sldId id="1576" r:id="rId30"/>
    <p:sldId id="1577" r:id="rId31"/>
    <p:sldId id="1578" r:id="rId32"/>
    <p:sldId id="1579" r:id="rId33"/>
    <p:sldId id="1739" r:id="rId34"/>
    <p:sldId id="1581" r:id="rId35"/>
    <p:sldId id="1582" r:id="rId36"/>
    <p:sldId id="1583" r:id="rId37"/>
    <p:sldId id="1584" r:id="rId38"/>
    <p:sldId id="1585" r:id="rId39"/>
    <p:sldId id="1586" r:id="rId40"/>
    <p:sldId id="1587" r:id="rId41"/>
    <p:sldId id="15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000"/>
    <a:srgbClr val="D45B07"/>
    <a:srgbClr val="D92D6D"/>
    <a:srgbClr val="5129B2"/>
    <a:srgbClr val="E5353B"/>
    <a:srgbClr val="E6F2F8"/>
    <a:srgbClr val="CBCBCB"/>
    <a:srgbClr val="E7E7E7"/>
    <a:srgbClr val="496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34865" autoAdjust="0"/>
  </p:normalViewPr>
  <p:slideViewPr>
    <p:cSldViewPr snapToGrid="0" showGuides="1">
      <p:cViewPr varScale="1">
        <p:scale>
          <a:sx n="39" d="100"/>
          <a:sy n="39" d="100"/>
        </p:scale>
        <p:origin x="972" y="54"/>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m8-01 = “Module Introduction”</a:t>
            </a:r>
          </a:p>
          <a:p>
            <a:endParaRPr lang="en-US" dirty="0"/>
          </a:p>
          <a:p>
            <a:r>
              <a:rPr lang="en-US" dirty="0"/>
              <a:t>Hi friends, and welcome to this next module in the AWS Certified Solutions Architect Associate course.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query a relational database, you’ll use what’s called structured query language or SQL, such as SELECT FirstName from the Customers table, which will return you a list of customers’ first names.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65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Relational databases have been around for years and years, and are still very common today.  And as far as AWS goes, the main services here are Amazon </a:t>
            </a:r>
            <a:r>
              <a:rPr lang="en-US" b="0" dirty="0" err="1"/>
              <a:t>RDS</a:t>
            </a:r>
            <a:r>
              <a:rPr lang="en-US" b="0" dirty="0"/>
              <a:t> (relational database service), Aurora and Redshift.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118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 engines supported by </a:t>
            </a:r>
            <a:r>
              <a:rPr lang="en-US" dirty="0" err="1"/>
              <a:t>RDS</a:t>
            </a:r>
            <a:r>
              <a:rPr lang="en-US" dirty="0"/>
              <a:t>, shown here.  A database engine is the underlying system that makes the database work—things like the query language, how to store and retrieve data, user management and so on.  </a:t>
            </a:r>
          </a:p>
          <a:p>
            <a:endParaRPr lang="en-US" dirty="0"/>
          </a:p>
          <a:p>
            <a:r>
              <a:rPr lang="en-US" dirty="0"/>
              <a:t>So when we say we’re creating an </a:t>
            </a:r>
            <a:r>
              <a:rPr lang="en-US" dirty="0" err="1"/>
              <a:t>RDS</a:t>
            </a:r>
            <a:r>
              <a:rPr lang="en-US" dirty="0"/>
              <a:t> database, that’s just the overall service that Amazon offers, but then the actual database you create will be one of these six.</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172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topic that might come up on the exam is one called read replicas, so let me briefly touch on that.  It goes something like this.</a:t>
            </a:r>
          </a:p>
          <a:p>
            <a:endParaRPr lang="en-US" dirty="0"/>
          </a:p>
          <a:p>
            <a:r>
              <a:rPr lang="en-US" dirty="0"/>
              <a:t>(</a:t>
            </a:r>
            <a:r>
              <a:rPr lang="en-US" b="1" dirty="0"/>
              <a:t>click</a:t>
            </a:r>
            <a:r>
              <a:rPr lang="en-US" dirty="0"/>
              <a:t>) Let’s say you have an application that lets users upload videos to share.  For the user that’s uploading a video, they need both (</a:t>
            </a:r>
            <a:r>
              <a:rPr lang="en-US" b="1" dirty="0"/>
              <a:t>click</a:t>
            </a:r>
            <a:r>
              <a:rPr lang="en-US" dirty="0"/>
              <a:t>) read and write access—in other words, they need to insert something into the database, like the video, the video description and so on—and then they also need to be able to read from the database—or retrieve the thing they uploaded so they can view it on the site.  And for that, you place an </a:t>
            </a:r>
            <a:r>
              <a:rPr lang="en-US" dirty="0" err="1"/>
              <a:t>RDS</a:t>
            </a:r>
            <a:r>
              <a:rPr lang="en-US" dirty="0"/>
              <a:t> database in one availability zone.</a:t>
            </a:r>
          </a:p>
          <a:p>
            <a:endParaRPr lang="en-US" dirty="0"/>
          </a:p>
          <a:p>
            <a:r>
              <a:rPr lang="en-US" dirty="0"/>
              <a:t>But then you have lots of users who DON’T need to upload videos, but they only want to view videos that are already out there.  They just need read access.  So what you can do is basically create a read-only copy—a replica—of your database and place it in another availability zone, and then that other group of users can read from that database. This not only reduces the load on the first database, but it also makes your application more highly available because you have things in two </a:t>
            </a:r>
            <a:r>
              <a:rPr lang="en-US" dirty="0" err="1"/>
              <a:t>AZs</a:t>
            </a:r>
            <a:r>
              <a:rPr lang="en-US" dirty="0"/>
              <a:t> now.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67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there’s more!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94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implement this across regions.  So rather than being in just one region and making a copy to a second availability zone, you can actually be in one region (</a:t>
            </a:r>
            <a:r>
              <a:rPr lang="en-US" b="1" dirty="0"/>
              <a:t>click</a:t>
            </a:r>
            <a:r>
              <a:rPr lang="en-US" dirty="0"/>
              <a:t>) and create the copy in an entirely different region.</a:t>
            </a:r>
          </a:p>
          <a:p>
            <a:endParaRPr lang="en-US" dirty="0"/>
          </a:p>
          <a:p>
            <a:r>
              <a:rPr lang="en-US" dirty="0"/>
              <a:t>On the exam, if you get questions about services that can work across multiple regions, </a:t>
            </a:r>
            <a:r>
              <a:rPr lang="en-US" dirty="0" err="1"/>
              <a:t>RDS</a:t>
            </a:r>
            <a:r>
              <a:rPr lang="en-US" dirty="0"/>
              <a:t> is one of those, because of this cross-region read-replica functionality.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403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multi-AZ deployments.  This type of a setup will give you high availability and the ability to failover from one AZ to another if you ever need to.</a:t>
            </a:r>
          </a:p>
          <a:p>
            <a:endParaRPr lang="en-US" dirty="0"/>
          </a:p>
          <a:p>
            <a:r>
              <a:rPr lang="en-US" dirty="0"/>
              <a:t>The way this works is you have your (</a:t>
            </a:r>
            <a:r>
              <a:rPr lang="en-US" b="1" dirty="0"/>
              <a:t>click</a:t>
            </a:r>
            <a:r>
              <a:rPr lang="en-US" dirty="0"/>
              <a:t>) primary database instance in Availability Zone 1, and then (</a:t>
            </a:r>
            <a:r>
              <a:rPr lang="en-US" b="1" dirty="0"/>
              <a:t>click</a:t>
            </a:r>
            <a:r>
              <a:rPr lang="en-US" dirty="0"/>
              <a:t>) </a:t>
            </a:r>
            <a:r>
              <a:rPr lang="en-US" dirty="0" err="1"/>
              <a:t>RDS</a:t>
            </a:r>
            <a:r>
              <a:rPr lang="en-US" dirty="0"/>
              <a:t> automatically provisions a standby replica in a different availability zone.  </a:t>
            </a:r>
          </a:p>
          <a:p>
            <a:endParaRPr lang="en-US" dirty="0"/>
          </a:p>
          <a:p>
            <a:r>
              <a:rPr lang="en-US" dirty="0"/>
              <a:t>(</a:t>
            </a:r>
            <a:r>
              <a:rPr lang="en-US" b="1" dirty="0"/>
              <a:t>click</a:t>
            </a:r>
            <a:r>
              <a:rPr lang="en-US" dirty="0"/>
              <a:t>) And then the primary DB is synchronously replicated across </a:t>
            </a:r>
            <a:r>
              <a:rPr lang="en-US" dirty="0" err="1"/>
              <a:t>AZs</a:t>
            </a:r>
            <a:r>
              <a:rPr lang="en-US" dirty="0"/>
              <a:t> so that you get that redundancy you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31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the event that something happens with the primary database, </a:t>
            </a:r>
            <a:r>
              <a:rPr lang="en-US" dirty="0" err="1"/>
              <a:t>RDS</a:t>
            </a:r>
            <a:r>
              <a:rPr lang="en-US" dirty="0"/>
              <a:t> will automatically perform a failover to the standby replica so that database operations can resume quickly without human intervention.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69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those concepts of read replicas and multi-AZ deployments can all blur together a little bit, so here’s a side-by-side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4336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other notes about achieving high availability with RDS.</a:t>
            </a:r>
          </a:p>
          <a:p>
            <a:endParaRPr lang="en-US" dirty="0"/>
          </a:p>
          <a:p>
            <a:r>
              <a:rPr lang="en-US" dirty="0"/>
              <a:t>You can create snapshots of the EBS volumes on the database instances, and these can be used for backup and recovery.  These are just like any other EBS snapshot, and they’ll be stored in S3.  </a:t>
            </a:r>
          </a:p>
          <a:p>
            <a:endParaRPr lang="en-US" dirty="0"/>
          </a:p>
          <a:p>
            <a:r>
              <a:rPr lang="en-US" dirty="0"/>
              <a:t>And automated snapshots are also available, where you tell </a:t>
            </a:r>
            <a:r>
              <a:rPr lang="en-US" dirty="0" err="1"/>
              <a:t>RDS</a:t>
            </a:r>
            <a:r>
              <a:rPr lang="en-US" dirty="0"/>
              <a:t> to create a snapshot daily during a 30-minute window that either you specify or you can let </a:t>
            </a:r>
            <a:r>
              <a:rPr lang="en-US" dirty="0" err="1"/>
              <a:t>RDS</a:t>
            </a:r>
            <a:r>
              <a:rPr lang="en-US" dirty="0"/>
              <a:t> pick the time.  This will impact performance a little bit, so it’s usually best to specify the window yourself, and pick a time when the database is less busy.</a:t>
            </a:r>
          </a:p>
          <a:p>
            <a:endParaRPr lang="en-US" dirty="0"/>
          </a:p>
          <a:p>
            <a:r>
              <a:rPr lang="en-US" dirty="0"/>
              <a:t>And we’ll talk a lot more about backup and recovery in a future module in the course, and there’s a whole section about databases there.</a:t>
            </a:r>
          </a:p>
          <a:p>
            <a:endParaRPr lang="en-US" dirty="0"/>
          </a:p>
          <a:p>
            <a:r>
              <a:rPr lang="en-US" dirty="0"/>
              <a:t>You can also use auto scaling with RDS.  </a:t>
            </a:r>
          </a:p>
          <a:p>
            <a:r>
              <a:rPr lang="en-US" dirty="0"/>
              <a:t>Scales up storage capacity on the database instance when usage is reaching the limits of its provisioned size</a:t>
            </a:r>
          </a:p>
          <a:p>
            <a:r>
              <a:rPr lang="en-US" dirty="0"/>
              <a:t>And important thing to note is that this doesn’t cause downtime or disrupt any in-flight operations/transactions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19</a:t>
            </a:fld>
            <a:endParaRPr lang="en-US"/>
          </a:p>
        </p:txBody>
      </p:sp>
    </p:spTree>
    <p:extLst>
      <p:ext uri="{BB962C8B-B14F-4D97-AF65-F5344CB8AC3E}">
        <p14:creationId xmlns:p14="http://schemas.microsoft.com/office/powerpoint/2010/main" val="422973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we’re moving on to talk about databases in AWS.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m8-04 </a:t>
            </a:r>
            <a:r>
              <a:rPr lang="en-US" sz="1200" b="1" dirty="0"/>
              <a:t>= “DEMO: Amazon </a:t>
            </a:r>
            <a:r>
              <a:rPr lang="en-US" sz="1200" b="1" dirty="0" err="1"/>
              <a:t>RDS</a:t>
            </a:r>
            <a:r>
              <a:rPr lang="en-US" sz="1200" b="1" dirty="0"/>
              <a:t>: Creating and Connecting to a MySQL Database” – re-use m4-60</a:t>
            </a:r>
            <a:endParaRPr lang="en-US" b="1" dirty="0"/>
          </a:p>
          <a:p>
            <a:endParaRPr lang="en-US" dirty="0"/>
          </a:p>
          <a:p>
            <a:r>
              <a:rPr lang="en-US" dirty="0"/>
              <a:t>Start at the </a:t>
            </a:r>
            <a:r>
              <a:rPr lang="en-US" dirty="0" err="1"/>
              <a:t>RDS</a:t>
            </a:r>
            <a:r>
              <a:rPr lang="en-US" dirty="0"/>
              <a:t> console: https://us-east-2.console.aws.amazon.com/rds/home?region=us-east-2#GettingStarted:</a:t>
            </a:r>
          </a:p>
          <a:p>
            <a:r>
              <a:rPr lang="en-US" dirty="0"/>
              <a:t>-Standard create allows you to pick everything – </a:t>
            </a:r>
            <a:r>
              <a:rPr lang="en-US" b="1" dirty="0"/>
              <a:t>choose this one</a:t>
            </a:r>
          </a:p>
          <a:p>
            <a:r>
              <a:rPr lang="en-US" dirty="0"/>
              <a:t>-Easy create – where Amazon has automatically configured things based on best practices</a:t>
            </a:r>
          </a:p>
          <a:p>
            <a:endParaRPr lang="en-US" b="1" dirty="0"/>
          </a:p>
          <a:p>
            <a:r>
              <a:rPr lang="en-US" b="0" dirty="0"/>
              <a:t>We’ll pick Standard, and I’ll highlight just a few things as we go.</a:t>
            </a:r>
          </a:p>
          <a:p>
            <a:endParaRPr lang="en-US" b="1" dirty="0"/>
          </a:p>
          <a:p>
            <a:r>
              <a:rPr lang="en-US" b="0" dirty="0"/>
              <a:t>Now, as we talked about a minute ago, there are six engines available.  Amazon Aurora is actually built BY Amazon, so built specifically for the cloud.  You might be familiar with some of the others.</a:t>
            </a:r>
          </a:p>
          <a:p>
            <a:endParaRPr lang="en-US" b="0" dirty="0"/>
          </a:p>
          <a:p>
            <a:r>
              <a:rPr lang="en-US" b="0" dirty="0"/>
              <a:t>For this demo, I’m going to go with </a:t>
            </a:r>
            <a:r>
              <a:rPr lang="en-US" b="1" dirty="0"/>
              <a:t>MySQL</a:t>
            </a:r>
            <a:r>
              <a:rPr lang="en-US" b="0" dirty="0"/>
              <a:t>.</a:t>
            </a:r>
          </a:p>
          <a:p>
            <a:r>
              <a:rPr lang="en-US" b="0" dirty="0"/>
              <a:t>Db instance size: This is the EC2 instance, or virtual server, that’s going to actually run the database.  Go with </a:t>
            </a:r>
            <a:r>
              <a:rPr lang="en-US" b="1" dirty="0"/>
              <a:t>free tier</a:t>
            </a:r>
            <a:r>
              <a:rPr lang="en-US" b="0" dirty="0"/>
              <a:t>.</a:t>
            </a:r>
          </a:p>
          <a:p>
            <a:endParaRPr lang="en-US" b="0" dirty="0"/>
          </a:p>
          <a:p>
            <a:r>
              <a:rPr lang="en-US" b="1" dirty="0"/>
              <a:t>Public access: Yes</a:t>
            </a:r>
          </a:p>
          <a:p>
            <a:r>
              <a:rPr lang="en-US" b="0" dirty="0"/>
              <a:t>When we’re done, I’m going to show you how to connect to the database from SQL Server Management Studio, which is running on my laptop.  So I’ll need this to be publicly accessible.  If it’s not, you can only access the database from within a VPC.  Which in the real world, is probably a good idea, but for demo purposes, I’ll make this publicly accessible.</a:t>
            </a:r>
          </a:p>
          <a:p>
            <a:endParaRPr lang="en-US" b="0" dirty="0"/>
          </a:p>
          <a:p>
            <a:r>
              <a:rPr lang="en-US" b="1" dirty="0"/>
              <a:t>Default everything else</a:t>
            </a:r>
          </a:p>
          <a:p>
            <a:r>
              <a:rPr lang="en-US" b="1" dirty="0"/>
              <a:t>Create (takes 7-8 minutes)</a:t>
            </a:r>
          </a:p>
          <a:p>
            <a:endParaRPr lang="en-US" b="0" dirty="0"/>
          </a:p>
          <a:p>
            <a:r>
              <a:rPr lang="en-US" b="0" dirty="0"/>
              <a:t>All right.  While that’s running, let’s talk about how we’re going to connect to this database once it’s up and running.  If you’ve done any work with SQL Server in the past, you might be familiar with a tool called MySQL Workbench.  It’s free and you can download it from here: https://dev.mysql.com/downloads/workbench/</a:t>
            </a:r>
          </a:p>
          <a:p>
            <a:endParaRPr lang="en-US" b="0" dirty="0"/>
          </a:p>
          <a:p>
            <a:r>
              <a:rPr lang="en-US" b="0" dirty="0"/>
              <a:t>But first, our database needs to be in an </a:t>
            </a:r>
            <a:r>
              <a:rPr lang="en-US" b="1" dirty="0"/>
              <a:t>Available </a:t>
            </a:r>
            <a:r>
              <a:rPr lang="en-US" b="0" dirty="0"/>
              <a:t>state…it can’t be creating or configuring backing up or anything like that.  </a:t>
            </a:r>
            <a:r>
              <a:rPr lang="en-US" b="1" dirty="0"/>
              <a:t>Pause video and come back</a:t>
            </a:r>
            <a:r>
              <a:rPr lang="en-US" b="0" dirty="0"/>
              <a:t>.</a:t>
            </a:r>
          </a:p>
          <a:p>
            <a:endParaRPr lang="en-US" b="0" dirty="0"/>
          </a:p>
          <a:p>
            <a:r>
              <a:rPr lang="en-US" b="0" dirty="0"/>
              <a:t>All right.  Now, our database instance has been created and everything is good to go (</a:t>
            </a:r>
            <a:r>
              <a:rPr lang="en-US" b="1" dirty="0"/>
              <a:t>click into it</a:t>
            </a:r>
            <a:r>
              <a:rPr lang="en-US" b="0" dirty="0"/>
              <a:t>).  To connect to it from MySQL Workbench, we’re going to need a few things.</a:t>
            </a:r>
          </a:p>
          <a:p>
            <a:endParaRPr lang="en-US" b="0" dirty="0"/>
          </a:p>
          <a:p>
            <a:r>
              <a:rPr lang="en-US" b="0" dirty="0"/>
              <a:t>On the </a:t>
            </a:r>
            <a:r>
              <a:rPr lang="en-US" b="1" dirty="0"/>
              <a:t>Connectivity &amp; Security tab</a:t>
            </a:r>
            <a:r>
              <a:rPr lang="en-US" b="0" dirty="0"/>
              <a:t>, we’ll need the </a:t>
            </a:r>
            <a:r>
              <a:rPr lang="en-US" b="1" dirty="0"/>
              <a:t>Endpoint and also the port (3306).</a:t>
            </a:r>
          </a:p>
          <a:p>
            <a:endParaRPr lang="en-US" b="0" dirty="0"/>
          </a:p>
          <a:p>
            <a:r>
              <a:rPr lang="en-US" b="0" dirty="0"/>
              <a:t>And then on the </a:t>
            </a:r>
            <a:r>
              <a:rPr lang="en-US" b="1" dirty="0"/>
              <a:t>Configuration </a:t>
            </a:r>
            <a:r>
              <a:rPr lang="en-US" b="0" dirty="0"/>
              <a:t>tab, if you’ve forgotten it already, here’s where you can find the username that you specified earlier (</a:t>
            </a:r>
            <a:r>
              <a:rPr lang="en-US" b="1" dirty="0"/>
              <a:t>admin </a:t>
            </a:r>
            <a:r>
              <a:rPr lang="en-US" b="0" dirty="0"/>
              <a:t>in our case).</a:t>
            </a:r>
          </a:p>
          <a:p>
            <a:endParaRPr lang="en-US" b="0" dirty="0"/>
          </a:p>
          <a:p>
            <a:r>
              <a:rPr lang="en-US" b="0" dirty="0"/>
              <a:t>We also need to modify our inbound rules for the security group to add a rule for </a:t>
            </a:r>
            <a:r>
              <a:rPr lang="en-US" b="1" dirty="0"/>
              <a:t>MYSQL/Aurora (3306</a:t>
            </a:r>
            <a:r>
              <a:rPr lang="en-US" b="0" dirty="0"/>
              <a:t>) </a:t>
            </a:r>
            <a:r>
              <a:rPr lang="en-US" b="1" dirty="0"/>
              <a:t>from My IP</a:t>
            </a:r>
          </a:p>
          <a:p>
            <a:endParaRPr lang="en-US" b="0" dirty="0"/>
          </a:p>
          <a:p>
            <a:r>
              <a:rPr lang="en-US" b="0" dirty="0"/>
              <a:t>So let’s head over to MySQL Workbench, </a:t>
            </a:r>
            <a:r>
              <a:rPr lang="en-US" b="1" dirty="0"/>
              <a:t>new Connection</a:t>
            </a:r>
          </a:p>
          <a:p>
            <a:endParaRPr lang="en-US" b="0" dirty="0"/>
          </a:p>
          <a:p>
            <a:r>
              <a:rPr lang="en-US" b="0" dirty="0"/>
              <a:t>Enter </a:t>
            </a:r>
            <a:r>
              <a:rPr lang="en-US" b="1" dirty="0"/>
              <a:t>endpoint and port </a:t>
            </a:r>
            <a:r>
              <a:rPr lang="en-US" b="0" dirty="0"/>
              <a:t>(should default to 3306)</a:t>
            </a:r>
          </a:p>
          <a:p>
            <a:r>
              <a:rPr lang="en-US" b="0" dirty="0"/>
              <a:t>credentials</a:t>
            </a:r>
          </a:p>
          <a:p>
            <a:r>
              <a:rPr lang="en-US" b="0" dirty="0"/>
              <a:t>Test</a:t>
            </a:r>
          </a:p>
          <a:p>
            <a:endParaRPr lang="en-US" b="0" dirty="0"/>
          </a:p>
          <a:p>
            <a:r>
              <a:rPr lang="en-US" dirty="0"/>
              <a:t>Now once you’re in here, you can expand the sys database, which is one you get by default (on the Schemas tab).  You can also create your own schema or database, add tables and so 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run scripts (</a:t>
            </a:r>
            <a:r>
              <a:rPr lang="en-US" b="1" dirty="0"/>
              <a:t>New Query</a:t>
            </a:r>
            <a:r>
              <a:rPr lang="en-US" dirty="0"/>
              <a:t>, </a:t>
            </a:r>
            <a:r>
              <a:rPr lang="en-US" b="1" i="0" dirty="0">
                <a:solidFill>
                  <a:srgbClr val="794938"/>
                </a:solidFill>
                <a:effectLst/>
                <a:latin typeface="Monaco"/>
              </a:rPr>
              <a:t>select</a:t>
            </a:r>
            <a:r>
              <a:rPr lang="en-US" b="1" i="0" dirty="0">
                <a:solidFill>
                  <a:srgbClr val="16191F"/>
                </a:solidFill>
                <a:effectLst/>
                <a:latin typeface="Monaco"/>
              </a:rPr>
              <a:t> @@</a:t>
            </a:r>
            <a:r>
              <a:rPr lang="en-US" b="1" i="0" dirty="0">
                <a:solidFill>
                  <a:srgbClr val="794938"/>
                </a:solidFill>
                <a:effectLst/>
                <a:latin typeface="Monaco"/>
              </a:rPr>
              <a:t>VERSION</a:t>
            </a:r>
            <a:r>
              <a:rPr lang="en-US" b="0" i="0" dirty="0">
                <a:solidFill>
                  <a:srgbClr val="794938"/>
                </a:solidFill>
                <a:effectLst/>
                <a:latin typeface="Monaco"/>
              </a:rPr>
              <a:t>)</a:t>
            </a:r>
            <a:endParaRPr lang="en-US" dirty="0"/>
          </a:p>
          <a:p>
            <a:endParaRPr lang="en-US" dirty="0"/>
          </a:p>
          <a:p>
            <a:r>
              <a:rPr lang="en-US" dirty="0"/>
              <a:t>I’m not really going to get into too much more detail here.  Just know that for working with relational data, you want to use </a:t>
            </a:r>
            <a:r>
              <a:rPr lang="en-US" dirty="0" err="1"/>
              <a:t>RDS</a:t>
            </a:r>
            <a:r>
              <a:rPr lang="en-US" dirty="0"/>
              <a:t>, and then you can choose from one of the six engines, MySQL being just one of them.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73473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m8-05 </a:t>
            </a:r>
            <a:r>
              <a:rPr lang="en-US" sz="1200" b="1" dirty="0"/>
              <a:t>= “Amazon Redshift Overview” – re-use m4-61</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second and last relational database we’ll talk about is Amazon Redshift.  We’ll cover this one at a very high level as far as what you need to know for the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Redshift is a data warehousing service.  If you aren’t familiar with the term data warehousing, think of it as a giant warehouse used to store and report on data, and it typically pulls in that data from a lot of different sources—like S3, lots of different databases, file systems and so on.  So it’s kind of a central repository. If you get a question on the exam about data warehousing, Redshift should be the first thing you think about.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it really shines in its ability to handle a massive amount of data—exabytes, really—and the data can be structured or unstructured.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to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584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So basically how it works is you’ve got data from a variety of places—maybe an S3 data lake, an Aurora database, DynamoDB, what have you…</a:t>
            </a:r>
          </a:p>
          <a:p>
            <a:endParaRPr lang="en-US" dirty="0"/>
          </a:p>
          <a:p>
            <a:r>
              <a:rPr lang="en-US" dirty="0"/>
              <a:t>(</a:t>
            </a:r>
            <a:r>
              <a:rPr lang="en-US" b="1" dirty="0"/>
              <a:t>click</a:t>
            </a:r>
            <a:r>
              <a:rPr lang="en-US" dirty="0"/>
              <a:t>) That all gets loaded into Redshift.</a:t>
            </a:r>
          </a:p>
          <a:p>
            <a:endParaRPr lang="en-US" dirty="0"/>
          </a:p>
          <a:p>
            <a:r>
              <a:rPr lang="en-US" dirty="0"/>
              <a:t>(</a:t>
            </a:r>
            <a:r>
              <a:rPr lang="en-US" b="1" dirty="0"/>
              <a:t>click</a:t>
            </a:r>
            <a:r>
              <a:rPr lang="en-US" dirty="0"/>
              <a:t>) And then there are analytics, BI and machine learning various tools and services you can use to analyze the data, create dashboards and so 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771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Start on second main bullet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Redshift is an OLAP-style database, which stands for online analytical processing—so again, for purposes of the exam, if you get something about using data for analytics, Redshift should come to mind.  This is built on PostgreSQL, which as that name suggests, means you can run SQL queries against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 use cases here, which I’ve already kind of alluded to—real-time analytics, analyzing logs, and generally combining multiple data sources to do some kind of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680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m8-06 </a:t>
            </a:r>
            <a:r>
              <a:rPr lang="en-US" sz="1200" b="1" dirty="0"/>
              <a:t>= “Database: Amazon DynamoDB Overview”</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moving on to non-relational databases or NoSQL databases.  In the big scheme of things, this is a newer way to store data, and it’s really become popular in recent years for high-traffic web apps, eCommerce and gaming.  These have a much more flexible schema, which makes it easier to scale them and get better performance.  DynamoDB is the primary AWS service here.  So let’s look at how these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01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rather than storing your data in tables, it’s commonly represented as JSON code, which stands for JavaScript Object Notation, and there’s an example here.</a:t>
            </a:r>
          </a:p>
          <a:p>
            <a:endParaRPr lang="en-US" dirty="0"/>
          </a:p>
          <a:p>
            <a:r>
              <a:rPr lang="en-US" dirty="0"/>
              <a:t>Here we have information about a person Jeremy Dunn.  It supports arrays (</a:t>
            </a:r>
            <a:r>
              <a:rPr lang="en-US" b="1" dirty="0"/>
              <a:t>click</a:t>
            </a:r>
            <a:r>
              <a:rPr lang="en-US" dirty="0"/>
              <a:t>), such as the hobbies listed here.  And you can (</a:t>
            </a:r>
            <a:r>
              <a:rPr lang="en-US" b="1" dirty="0"/>
              <a:t>click</a:t>
            </a:r>
            <a:r>
              <a:rPr lang="en-US" dirty="0"/>
              <a:t>) also nest data, like the address.</a:t>
            </a:r>
          </a:p>
          <a:p>
            <a:endParaRPr lang="en-US" dirty="0"/>
          </a:p>
          <a:p>
            <a:r>
              <a:rPr lang="en-US" dirty="0"/>
              <a:t>And in general, this schema is much more flexible than a relational database schema.  If you want to add a new field or key for, say, occupation or favorite foods or whatever, you can just add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33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DynamoDB is a key-value database, which is one of the more popular forms of NoSQL.  If you’re not familiar with this, it essentially works like this.  You have a unique set of identifiers—the keys—that each have an associated value.  So basically two pieces of data that are associated with each 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57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far as the benefits of DynamoDB, it’s very fast for read and write operations, and related to being fast, it’s also massively scalable and serverless.  It’s complicated to scale relational databases, but because of the flexible structure of DynamoDB, your data can be scaled out automatically to meet increased load.</a:t>
            </a:r>
          </a:p>
          <a:p>
            <a:endParaRPr lang="en-US" dirty="0"/>
          </a:p>
          <a:p>
            <a:r>
              <a:rPr lang="en-US" dirty="0"/>
              <a:t>And that’s what I mean here by serverless—you don’t have to go and provision servers ahead of time and guess how much capacity you need.  Amazon does that for you based on demand.</a:t>
            </a:r>
          </a:p>
          <a:p>
            <a:endParaRPr lang="en-US" dirty="0"/>
          </a:p>
          <a:p>
            <a:r>
              <a:rPr lang="en-US" dirty="0"/>
              <a:t>It’s also highly available across three availability zones.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42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DynamoDB – there are actually two options here for scaling.</a:t>
            </a:r>
          </a:p>
          <a:p>
            <a:pPr lvl="1"/>
            <a:r>
              <a:rPr lang="en-US" sz="1200" dirty="0">
                <a:latin typeface="+mj-lt"/>
              </a:rPr>
              <a:t>Auto scaling (also called “provisioned”): You set target, min and max capacity, and AWS will try to meet it.  So here, you’re going to have to have some idea of the kind of traffic you’re expecting.</a:t>
            </a:r>
          </a:p>
          <a:p>
            <a:pPr lvl="1"/>
            <a:r>
              <a:rPr lang="en-US" sz="1200" dirty="0">
                <a:latin typeface="+mj-lt"/>
              </a:rPr>
              <a:t>On-demand: Scaling happens automatically based on demand (similar to serverless/Lambda).  This is a good option if you really have no idea what the traffic will be like; let AWS figure that out and manage it for you.</a:t>
            </a:r>
          </a:p>
          <a:p>
            <a:pPr lvl="1"/>
            <a:r>
              <a:rPr lang="en-US" sz="1200" dirty="0">
                <a:latin typeface="+mj-lt"/>
              </a:rPr>
              <a:t>	This option IS going to be more expensive than the auto scaling/provisioned option above it</a:t>
            </a:r>
          </a:p>
          <a:p>
            <a:endParaRPr lang="en-US" dirty="0"/>
          </a:p>
          <a:p>
            <a:r>
              <a:rPr lang="en-US" dirty="0"/>
              <a:t>And then on the performance side, the important service here is called DynamoDB Accelerator, or DAX.  </a:t>
            </a:r>
          </a:p>
          <a:p>
            <a:r>
              <a:rPr lang="en-US" dirty="0"/>
              <a:t>Fully managed, in-memory cache for DynamoDB</a:t>
            </a:r>
          </a:p>
          <a:p>
            <a:r>
              <a:rPr lang="en-US" dirty="0"/>
              <a:t>Delivers up to a 10 times performance (microsecond read latency), even with millions of requests per second.  So on the exam, if you get something about needing SUPER fast READ performance, this would be a good option.</a:t>
            </a:r>
          </a:p>
          <a:p>
            <a:r>
              <a:rPr lang="en-US" dirty="0"/>
              <a:t>Importantly, there’s no re-coding necessary; provision a DAX cluster and shift existing calls to it.  So if you have a question about an application that needs better performance but can’t be rewritten, if it’s using DynamoDB as the database, then DAX is probably a good solution.</a:t>
            </a:r>
          </a:p>
          <a:p>
            <a:endParaRPr lang="en-US" dirty="0"/>
          </a:p>
          <a:p>
            <a:r>
              <a:rPr lang="en-US" dirty="0"/>
              <a:t>And DAX can seem similar to </a:t>
            </a:r>
            <a:r>
              <a:rPr lang="en-US" dirty="0" err="1"/>
              <a:t>ElastiCache</a:t>
            </a:r>
            <a:r>
              <a:rPr lang="en-US" dirty="0"/>
              <a:t> because they’re both caching solutions.  You can get similar performance boosts with both, but with DAX will require a lot less effort, and is really optimized for a DynamoDB scenario.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1355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m8-07 </a:t>
            </a:r>
            <a:r>
              <a:rPr lang="en-US" sz="1200" b="1" dirty="0"/>
              <a:t>= “DEMO: Creating a DynamoDB Table” – re-use m4-63</a:t>
            </a:r>
            <a:endParaRPr lang="en-US" b="1" dirty="0"/>
          </a:p>
          <a:p>
            <a:endParaRPr lang="en-US" dirty="0"/>
          </a:p>
          <a:p>
            <a:r>
              <a:rPr lang="en-US" dirty="0"/>
              <a:t>Okay, moving on to the non-relational or NoSQL database…</a:t>
            </a:r>
          </a:p>
          <a:p>
            <a:endParaRPr lang="en-US" dirty="0"/>
          </a:p>
          <a:p>
            <a:r>
              <a:rPr lang="en-US" dirty="0"/>
              <a:t>Navigate to </a:t>
            </a:r>
            <a:r>
              <a:rPr lang="en-US" b="1" dirty="0"/>
              <a:t>DynamoDB</a:t>
            </a:r>
          </a:p>
          <a:p>
            <a:r>
              <a:rPr lang="en-US" b="1" dirty="0"/>
              <a:t>Create table: Customers</a:t>
            </a:r>
          </a:p>
          <a:p>
            <a:endParaRPr lang="en-US" b="0" dirty="0"/>
          </a:p>
          <a:p>
            <a:r>
              <a:rPr lang="en-US" b="0" dirty="0"/>
              <a:t>Now, I’ll point out here, we’re creating a table, not a database.  If you’ll remember, with </a:t>
            </a:r>
            <a:r>
              <a:rPr lang="en-US" b="0" dirty="0" err="1"/>
              <a:t>RDS</a:t>
            </a:r>
            <a:r>
              <a:rPr lang="en-US" b="0" dirty="0"/>
              <a:t>, we had to provision an instance for a database, which installed some default databases.  And then we’d actually have to create our own custom database after that, which would hold tables.  But here we’re just creating a table right away.  Because DynamoDB is serverless, all of that underlying infrastructure work is being handled for us.</a:t>
            </a:r>
          </a:p>
          <a:p>
            <a:endParaRPr lang="en-US" b="1" dirty="0"/>
          </a:p>
          <a:p>
            <a:r>
              <a:rPr lang="en-US" b="1" dirty="0"/>
              <a:t>Partition Key: </a:t>
            </a:r>
            <a:r>
              <a:rPr lang="en-US" b="1" dirty="0" err="1"/>
              <a:t>customer_id</a:t>
            </a:r>
            <a:r>
              <a:rPr lang="en-US" b="1" dirty="0"/>
              <a:t>, String</a:t>
            </a:r>
          </a:p>
          <a:p>
            <a:r>
              <a:rPr lang="en-US" b="0" dirty="0"/>
              <a:t>(you won’t need to know sort keys for the exam; optional)</a:t>
            </a:r>
          </a:p>
          <a:p>
            <a:endParaRPr lang="en-US" b="0" dirty="0"/>
          </a:p>
          <a:p>
            <a:r>
              <a:rPr lang="en-US" b="1" dirty="0"/>
              <a:t>Default settings</a:t>
            </a:r>
          </a:p>
          <a:p>
            <a:r>
              <a:rPr lang="en-US" b="1" dirty="0"/>
              <a:t>Create</a:t>
            </a:r>
          </a:p>
          <a:p>
            <a:endParaRPr lang="en-US" b="1" dirty="0"/>
          </a:p>
          <a:p>
            <a:r>
              <a:rPr lang="en-US" b="1" dirty="0"/>
              <a:t>View items</a:t>
            </a:r>
          </a:p>
          <a:p>
            <a:endParaRPr lang="en-US" dirty="0"/>
          </a:p>
          <a:p>
            <a:r>
              <a:rPr lang="en-US" b="1" dirty="0"/>
              <a:t>Create item</a:t>
            </a:r>
          </a:p>
          <a:p>
            <a:r>
              <a:rPr lang="en-US" dirty="0" err="1"/>
              <a:t>customer_id</a:t>
            </a:r>
            <a:r>
              <a:rPr lang="en-US" dirty="0"/>
              <a:t>: 1</a:t>
            </a:r>
          </a:p>
          <a:p>
            <a:endParaRPr lang="en-US" dirty="0"/>
          </a:p>
          <a:p>
            <a:r>
              <a:rPr lang="en-US" b="1" dirty="0"/>
              <a:t>Add attributes</a:t>
            </a:r>
          </a:p>
          <a:p>
            <a:r>
              <a:rPr lang="en-US" dirty="0" err="1"/>
              <a:t>first_name</a:t>
            </a:r>
            <a:r>
              <a:rPr lang="en-US" dirty="0"/>
              <a:t>: Art</a:t>
            </a:r>
          </a:p>
          <a:p>
            <a:r>
              <a:rPr lang="en-US" dirty="0" err="1"/>
              <a:t>last_name</a:t>
            </a:r>
            <a:r>
              <a:rPr lang="en-US" dirty="0"/>
              <a:t>: </a:t>
            </a:r>
            <a:r>
              <a:rPr lang="en-US" dirty="0" err="1"/>
              <a:t>Vandalay</a:t>
            </a:r>
            <a:endParaRPr lang="en-US" dirty="0"/>
          </a:p>
          <a:p>
            <a:r>
              <a:rPr lang="en-US" dirty="0"/>
              <a:t>city: Seattle</a:t>
            </a:r>
          </a:p>
          <a:p>
            <a:r>
              <a:rPr lang="en-US" dirty="0"/>
              <a:t>state: Washington</a:t>
            </a:r>
          </a:p>
          <a:p>
            <a:endParaRPr lang="en-US" dirty="0"/>
          </a:p>
          <a:p>
            <a:r>
              <a:rPr lang="en-US" b="1" dirty="0"/>
              <a:t>Create item</a:t>
            </a:r>
          </a:p>
          <a:p>
            <a:endParaRPr lang="en-US" dirty="0"/>
          </a:p>
          <a:p>
            <a:r>
              <a:rPr lang="en-US" dirty="0"/>
              <a:t>Now you’ll see that the schema is inferred from the attributes we entered.</a:t>
            </a:r>
          </a:p>
          <a:p>
            <a:endParaRPr lang="en-US" dirty="0"/>
          </a:p>
          <a:p>
            <a:r>
              <a:rPr lang="en-US" dirty="0"/>
              <a:t>Enter another item:</a:t>
            </a:r>
          </a:p>
          <a:p>
            <a:r>
              <a:rPr lang="en-US" dirty="0" err="1"/>
              <a:t>customer_id</a:t>
            </a:r>
            <a:r>
              <a:rPr lang="en-US" dirty="0"/>
              <a:t>: 1</a:t>
            </a:r>
          </a:p>
          <a:p>
            <a:r>
              <a:rPr lang="en-US" dirty="0" err="1"/>
              <a:t>first_name</a:t>
            </a:r>
            <a:r>
              <a:rPr lang="en-US" dirty="0"/>
              <a:t>: Art</a:t>
            </a:r>
          </a:p>
          <a:p>
            <a:r>
              <a:rPr lang="en-US" dirty="0" err="1"/>
              <a:t>last_name</a:t>
            </a:r>
            <a:r>
              <a:rPr lang="en-US" dirty="0"/>
              <a:t>: Vandelay</a:t>
            </a:r>
          </a:p>
          <a:p>
            <a:r>
              <a:rPr lang="en-US" dirty="0"/>
              <a:t>city: New York City</a:t>
            </a:r>
          </a:p>
          <a:p>
            <a:r>
              <a:rPr lang="en-US" dirty="0"/>
              <a:t>state: New York</a:t>
            </a:r>
          </a:p>
          <a:p>
            <a:endParaRPr lang="en-US" dirty="0"/>
          </a:p>
          <a:p>
            <a:r>
              <a:rPr lang="en-US" b="1" dirty="0"/>
              <a:t>Create item</a:t>
            </a:r>
          </a:p>
          <a:p>
            <a:r>
              <a:rPr lang="en-US" dirty="0" err="1"/>
              <a:t>customer_id</a:t>
            </a:r>
            <a:r>
              <a:rPr lang="en-US" dirty="0"/>
              <a:t>: 2</a:t>
            </a:r>
          </a:p>
          <a:p>
            <a:r>
              <a:rPr lang="en-US" dirty="0" err="1"/>
              <a:t>first_name</a:t>
            </a:r>
            <a:r>
              <a:rPr lang="en-US" dirty="0"/>
              <a:t>: Bob</a:t>
            </a:r>
          </a:p>
          <a:p>
            <a:r>
              <a:rPr lang="en-US" dirty="0" err="1"/>
              <a:t>last_name</a:t>
            </a:r>
            <a:r>
              <a:rPr lang="en-US" dirty="0"/>
              <a:t>: </a:t>
            </a:r>
            <a:r>
              <a:rPr lang="en-US" dirty="0" err="1"/>
              <a:t>Sacamano</a:t>
            </a:r>
            <a:endParaRPr lang="en-US" dirty="0"/>
          </a:p>
          <a:p>
            <a:r>
              <a:rPr lang="en-US" dirty="0"/>
              <a:t>age (number): 62</a:t>
            </a:r>
          </a:p>
          <a:p>
            <a:endParaRPr lang="en-US" dirty="0"/>
          </a:p>
          <a:p>
            <a:r>
              <a:rPr lang="en-US" dirty="0"/>
              <a:t>So you’ll see here that we have different values—in this second one, I have an age, where I didn’t in the first.  And then I stopped city and state in the second one.  And that all works just fine in a non-relational database.  It’s a very flexible way to store your data.  We’re just putting all of our data here in this table; we aren’t joining it to another like we would in a relational database.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53020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seen several ways to store data in AWS—things like S3 buckets, EBS volumes that are attached to EC2 instances, Elastic File system—and on and on.  It’s a lot, right?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3388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m8-08 </a:t>
            </a:r>
            <a:r>
              <a:rPr lang="en-US" sz="1200" b="1" dirty="0"/>
              <a:t>= “</a:t>
            </a:r>
            <a:r>
              <a:rPr lang="it-IT" sz="1200" b="1" dirty="0"/>
              <a:t>Amazon ElastiCache Overview</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Next, we have in-memory databases, which are used for caching and session management.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38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here is that you can speed things up by storing and retrieving data in memory rather than on a disk in a database.</a:t>
            </a:r>
          </a:p>
          <a:p>
            <a:endParaRPr lang="en-US" dirty="0"/>
          </a:p>
          <a:p>
            <a:r>
              <a:rPr lang="en-US" dirty="0"/>
              <a:t>For example (</a:t>
            </a:r>
            <a:r>
              <a:rPr lang="en-US" b="1" dirty="0"/>
              <a:t>click</a:t>
            </a:r>
            <a:r>
              <a:rPr lang="en-US" dirty="0"/>
              <a:t>), if you have a read-heavy website—maybe users are requesting the top 10 movies.  And you’re going to the database every time to query and retrieve that data over and over.  That can put a lot of load on the database, and it’s relatively slow to have to read from a database or a hard disk vs. doing it from memory.</a:t>
            </a:r>
          </a:p>
          <a:p>
            <a:endParaRPr lang="en-US" dirty="0"/>
          </a:p>
          <a:p>
            <a:r>
              <a:rPr lang="en-US" dirty="0"/>
              <a:t>So instead (</a:t>
            </a:r>
            <a:r>
              <a:rPr lang="en-US" b="1" dirty="0"/>
              <a:t>click</a:t>
            </a:r>
            <a:r>
              <a:rPr lang="en-US" dirty="0"/>
              <a:t>), you cache that in memory using </a:t>
            </a:r>
            <a:r>
              <a:rPr lang="en-US" dirty="0" err="1"/>
              <a:t>ElastiCache</a:t>
            </a:r>
            <a:r>
              <a:rPr lang="en-US" dirty="0"/>
              <a:t>, and then you’re able to retrieve it much faster.  And this also takes some of the load off the database so it can do other things.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6650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ElastiCache</a:t>
            </a:r>
            <a:r>
              <a:rPr lang="en-US" dirty="0"/>
              <a:t> is a managed caching service effectively, which removes the complexity of deploying and managing the environment.</a:t>
            </a:r>
          </a:p>
          <a:p>
            <a:endParaRPr lang="en-US" dirty="0"/>
          </a:p>
          <a:p>
            <a:r>
              <a:rPr lang="en-US" dirty="0"/>
              <a:t>It’s compatible with Redis or Memcached (</a:t>
            </a:r>
            <a:r>
              <a:rPr lang="en-US" dirty="0" err="1"/>
              <a:t>memcache</a:t>
            </a:r>
            <a:r>
              <a:rPr lang="en-US" dirty="0"/>
              <a:t>-D) engines, which are two popular caching technologies.  This means you can easily move an existing caching implementation over to AWS.</a:t>
            </a:r>
          </a:p>
          <a:p>
            <a:endParaRPr lang="en-US" dirty="0"/>
          </a:p>
          <a:p>
            <a:r>
              <a:rPr lang="en-US" dirty="0" err="1"/>
              <a:t>ElastiCache</a:t>
            </a:r>
            <a:r>
              <a:rPr lang="en-US" dirty="0"/>
              <a:t> seamlessly integrates with other AWS services like EC2, CloudWatch and more.</a:t>
            </a:r>
          </a:p>
          <a:p>
            <a:endParaRPr lang="en-US" dirty="0"/>
          </a:p>
          <a:p>
            <a:r>
              <a:rPr lang="en-US" dirty="0"/>
              <a:t>And as far as where this makes the most sense, </a:t>
            </a:r>
            <a:r>
              <a:rPr lang="en-US" dirty="0" err="1"/>
              <a:t>Elasticache</a:t>
            </a:r>
            <a:r>
              <a:rPr lang="en-US" dirty="0"/>
              <a:t> is ideal for distributed session management.  You might remember in our load balancer section, we talked about creating “sticky sessions” where all requests are sent to the same instance.  This is kind of the opposite of that.  Here, you’re doing the session management for many sessions from a single place.  On the exam, if you get a question about distributed session management, then </a:t>
            </a:r>
            <a:r>
              <a:rPr lang="en-US" dirty="0" err="1"/>
              <a:t>ElastiCache</a:t>
            </a:r>
            <a:r>
              <a:rPr lang="en-US" dirty="0"/>
              <a:t> should come to mind.</a:t>
            </a:r>
          </a:p>
          <a:p>
            <a:endParaRPr lang="en-US" dirty="0"/>
          </a:p>
          <a:p>
            <a:r>
              <a:rPr lang="en-US" dirty="0"/>
              <a:t>It’s also good for read-intensive web applications and real-time apps that require fast access to data.  Think about apps like gaming, ride sharing, media streaming or social media.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315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m8-09 </a:t>
            </a:r>
            <a:r>
              <a:rPr lang="en-US" sz="1200" b="1" dirty="0"/>
              <a:t>= “</a:t>
            </a:r>
            <a:r>
              <a:rPr lang="it-IT" sz="1200" b="1" dirty="0"/>
              <a:t>Amazon Neptune Overview</a:t>
            </a:r>
            <a:r>
              <a:rPr lang="en-US" sz="1200" b="1" dirty="0"/>
              <a:t>” – re-use m4-65</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Lastly, we have graph databases, which are commonly used for fraud detection, social networking and recommendation engines.  And the AWS service here is Amazon Neptune.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411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social networking example is actually a good way to understand how this works—where you’ve got something like this (</a:t>
            </a:r>
            <a:r>
              <a:rPr lang="en-US" b="1" dirty="0"/>
              <a:t>click</a:t>
            </a:r>
            <a:r>
              <a:rPr lang="en-US" dirty="0"/>
              <a:t>).  There are a lot of different relationships between people and their activities—whether it’s that someone is friends with someone else, whether they like a post or comment on a post—and a whole host of other actions that can be taken.  (</a:t>
            </a:r>
            <a:r>
              <a:rPr lang="en-US" b="1" dirty="0"/>
              <a:t>click</a:t>
            </a:r>
            <a:r>
              <a:rPr lang="en-US" dirty="0"/>
              <a:t>) The Neptune icon shows a similar structure, with that graph.</a:t>
            </a:r>
          </a:p>
          <a:p>
            <a:endParaRPr lang="en-US" dirty="0"/>
          </a:p>
          <a:p>
            <a:r>
              <a:rPr lang="en-US" dirty="0"/>
              <a:t>A graph database is really optimized to handle this—storing and retrieving the data, and also running analytics on it.  And as mentioned on the previous slide, graph databases are also commonly used for fraud detection scenarios as well as recommendation engines—like when Amazon recommends a product similar to one you’re currently looking at.</a:t>
            </a:r>
          </a:p>
          <a:p>
            <a:endParaRPr lang="en-US" dirty="0"/>
          </a:p>
          <a:p>
            <a:r>
              <a:rPr lang="en-US" dirty="0"/>
              <a:t>So for purposes of the exam, if you get any questions about graph databases, then you’ll want to think of Neptune.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600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m8-10 = “Important Points to Remember”</a:t>
            </a:r>
          </a:p>
          <a:p>
            <a:endParaRPr lang="en-US" dirty="0"/>
          </a:p>
          <a:p>
            <a:r>
              <a:rPr lang="en-US" dirty="0"/>
              <a:t>Now let’s recap the important points from this section about Databases in AWS.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675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697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you need to query or search through that data?  Something like, I want to retrieve all orders for a particular customer for the last two years.</a:t>
            </a:r>
          </a:p>
          <a:p>
            <a:endParaRPr lang="en-US" dirty="0"/>
          </a:p>
          <a:p>
            <a:r>
              <a:rPr lang="en-US" dirty="0"/>
              <a:t>It would be pretty difficult to do that by looking through an S3 bucket or looking on what’s effectively a hard drive of a server with an EBS volume. </a:t>
            </a:r>
          </a:p>
          <a:p>
            <a:endParaRPr lang="en-US" dirty="0"/>
          </a:p>
          <a:p>
            <a:r>
              <a:rPr lang="en-US" dirty="0"/>
              <a:t>So you need a database—to store your data in a more structured way that shows relationships between data and allows you to easily and quickly search through it.  Which is why you need a database.</a:t>
            </a:r>
          </a:p>
          <a:p>
            <a:endParaRPr lang="en-US" dirty="0"/>
          </a:p>
          <a:p>
            <a:r>
              <a:rPr lang="en-US" dirty="0"/>
              <a:t>Let’s dive 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93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m8-02 </a:t>
            </a:r>
            <a:r>
              <a:rPr lang="en-US" sz="1200" b="1" dirty="0"/>
              <a:t>= “Overview of Databases in AWS”</a:t>
            </a:r>
            <a:endParaRPr lang="en-US" b="1" dirty="0"/>
          </a:p>
          <a:p>
            <a:endParaRPr lang="en-US" dirty="0"/>
          </a:p>
          <a:p>
            <a:r>
              <a:rPr lang="en-US" dirty="0"/>
              <a:t>Databases in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738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 are several types of databases available, and you’ll hear the term “purpose-built,” meaning they’re really optimized for a specific use case.  There are actually more than you see on the slide here, but for exam purposes, we’re just going to focus on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We’ll hit on relational, non-relational or sometimes referred to as NoSQL, in-memory and graph.  And over on the right, you’ll see the five AWS services that cover these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266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Now, the databases we’re going to talk about are managed databases, which basically means it’s a database where Amazon does all the underlying administrative work of setting up the actual server that it runs on, doing the backups, patching, recovery and so on.</a:t>
            </a:r>
          </a:p>
          <a:p>
            <a:pPr>
              <a:lnSpc>
                <a:spcPct val="100000"/>
              </a:lnSpc>
            </a:pPr>
            <a:endParaRPr lang="en-US" dirty="0"/>
          </a:p>
          <a:p>
            <a:pPr>
              <a:lnSpc>
                <a:spcPct val="100000"/>
              </a:lnSpc>
            </a:pPr>
            <a:r>
              <a:rPr lang="en-US" dirty="0"/>
              <a:t>So rather than you (</a:t>
            </a:r>
            <a:r>
              <a:rPr lang="en-US" b="1" dirty="0"/>
              <a:t>click</a:t>
            </a:r>
            <a:r>
              <a:rPr lang="en-US" dirty="0"/>
              <a:t>) setting up a new (</a:t>
            </a:r>
            <a:r>
              <a:rPr lang="en-US" b="1" dirty="0"/>
              <a:t>click</a:t>
            </a:r>
            <a:r>
              <a:rPr lang="en-US" dirty="0"/>
              <a:t>) server and installing something like Microsoft SQL Server directly on the server and managing it, all of that stuff is done for you.</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039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m8-03 </a:t>
            </a:r>
            <a:r>
              <a:rPr lang="en-US" sz="1200" b="1" dirty="0"/>
              <a:t>= “Amazon Relational Database Service (</a:t>
            </a:r>
            <a:r>
              <a:rPr lang="en-US" sz="1200" b="1" dirty="0" err="1"/>
              <a:t>RDS</a:t>
            </a:r>
            <a:r>
              <a:rPr lang="en-US" sz="1200" b="1" dirty="0"/>
              <a:t>) Overview”</a:t>
            </a:r>
            <a:endParaRPr lang="en-US" b="1"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start our database discussion with relational databases.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216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used a spreadsheet before—something like Microsoft Excel or Google Sheets, then you get the idea here.</a:t>
            </a:r>
          </a:p>
          <a:p>
            <a:endParaRPr lang="en-US" dirty="0"/>
          </a:p>
          <a:p>
            <a:r>
              <a:rPr lang="en-US" dirty="0"/>
              <a:t>You have a spreadsheet or a tab for Customers, and you have rows and columns.  In a database, this would be a table.</a:t>
            </a:r>
          </a:p>
          <a:p>
            <a:endParaRPr lang="en-US" dirty="0"/>
          </a:p>
          <a:p>
            <a:r>
              <a:rPr lang="en-US" dirty="0"/>
              <a:t>(</a:t>
            </a:r>
            <a:r>
              <a:rPr lang="en-US" b="1" dirty="0"/>
              <a:t>click</a:t>
            </a:r>
            <a:r>
              <a:rPr lang="en-US" dirty="0"/>
              <a:t>) Customers have orders, and so you can (</a:t>
            </a:r>
            <a:r>
              <a:rPr lang="en-US" b="1" dirty="0"/>
              <a:t>click</a:t>
            </a:r>
            <a:r>
              <a:rPr lang="en-US" dirty="0"/>
              <a:t>) relate them in this way.  From the orders table, you reference the customer ID.  </a:t>
            </a:r>
          </a:p>
          <a:p>
            <a:endParaRPr lang="en-US" dirty="0"/>
          </a:p>
          <a:p>
            <a:r>
              <a:rPr lang="en-US" dirty="0"/>
              <a:t>So that’s the idea with relational databases—a defined schema with the tables, rows and columns, and then relationships between them.</a:t>
            </a:r>
          </a:p>
          <a:p>
            <a:endParaRPr lang="en-US" b="1" dirty="0"/>
          </a:p>
          <a:p>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94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yriad Pro" panose="020B0503030403020204" pitchFamily="34" charset="0"/>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4026274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6.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0.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Databases</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F8E20-905D-47C2-8E33-115BADA1BC50}"/>
              </a:ext>
            </a:extLst>
          </p:cNvPr>
          <p:cNvSpPr>
            <a:spLocks noGrp="1"/>
          </p:cNvSpPr>
          <p:nvPr>
            <p:ph type="body" sz="quarter" idx="10"/>
          </p:nvPr>
        </p:nvSpPr>
        <p:spPr/>
        <p:txBody>
          <a:bodyPr/>
          <a:lstStyle/>
          <a:p>
            <a:r>
              <a:rPr lang="en-US" dirty="0"/>
              <a:t>Structured Query Language (SQL)</a:t>
            </a:r>
          </a:p>
        </p:txBody>
      </p:sp>
      <p:sp>
        <p:nvSpPr>
          <p:cNvPr id="4" name="Text Placeholder 3">
            <a:extLst>
              <a:ext uri="{FF2B5EF4-FFF2-40B4-BE49-F238E27FC236}">
                <a16:creationId xmlns:a16="http://schemas.microsoft.com/office/drawing/2014/main" id="{8B77C59D-706E-4CDA-AD50-BA474C4012A8}"/>
              </a:ext>
            </a:extLst>
          </p:cNvPr>
          <p:cNvSpPr>
            <a:spLocks noGrp="1"/>
          </p:cNvSpPr>
          <p:nvPr>
            <p:ph type="body" sz="quarter" idx="11"/>
          </p:nvPr>
        </p:nvSpPr>
        <p:spPr/>
        <p:txBody>
          <a:bodyPr/>
          <a:lstStyle/>
          <a:p>
            <a:r>
              <a:rPr lang="en-US" dirty="0"/>
              <a:t>Used to query a relational database</a:t>
            </a:r>
          </a:p>
          <a:p>
            <a:r>
              <a:rPr lang="en-US" sz="2000" b="1" dirty="0">
                <a:latin typeface="Courier New" panose="02070309020205020404" pitchFamily="49" charset="0"/>
                <a:cs typeface="Courier New" panose="02070309020205020404" pitchFamily="49" charset="0"/>
              </a:rPr>
              <a:t>SELECT FirstName from CUSTOMERS</a:t>
            </a:r>
          </a:p>
        </p:txBody>
      </p:sp>
    </p:spTree>
    <p:extLst>
      <p:ext uri="{BB962C8B-B14F-4D97-AF65-F5344CB8AC3E}">
        <p14:creationId xmlns:p14="http://schemas.microsoft.com/office/powerpoint/2010/main" val="402347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3641255632"/>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
        <p:nvSpPr>
          <p:cNvPr id="4" name="Rectangle 3">
            <a:extLst>
              <a:ext uri="{FF2B5EF4-FFF2-40B4-BE49-F238E27FC236}">
                <a16:creationId xmlns:a16="http://schemas.microsoft.com/office/drawing/2014/main" id="{CF5F70CA-D895-49B1-9FC8-D859171CB302}"/>
              </a:ext>
            </a:extLst>
          </p:cNvPr>
          <p:cNvSpPr/>
          <p:nvPr/>
        </p:nvSpPr>
        <p:spPr>
          <a:xfrm>
            <a:off x="504972" y="2066040"/>
            <a:ext cx="11202351" cy="99720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2524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9357CD-138A-452D-A138-5D5BD24C6DC9}"/>
              </a:ext>
            </a:extLst>
          </p:cNvPr>
          <p:cNvPicPr>
            <a:picLocks noChangeAspect="1"/>
          </p:cNvPicPr>
          <p:nvPr/>
        </p:nvPicPr>
        <p:blipFill>
          <a:blip r:embed="rId3"/>
          <a:stretch>
            <a:fillRect/>
          </a:stretch>
        </p:blipFill>
        <p:spPr>
          <a:xfrm>
            <a:off x="2566495" y="1876208"/>
            <a:ext cx="7059010" cy="3105583"/>
          </a:xfrm>
          <a:prstGeom prst="rect">
            <a:avLst/>
          </a:prstGeom>
          <a:ln>
            <a:solidFill>
              <a:schemeClr val="bg1">
                <a:lumMod val="50000"/>
              </a:schemeClr>
            </a:solidFill>
          </a:ln>
        </p:spPr>
      </p:pic>
    </p:spTree>
    <p:extLst>
      <p:ext uri="{BB962C8B-B14F-4D97-AF65-F5344CB8AC3E}">
        <p14:creationId xmlns:p14="http://schemas.microsoft.com/office/powerpoint/2010/main" val="3186304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52D8B8-BCA6-413B-BCDA-71F6350FB6F9}"/>
              </a:ext>
            </a:extLst>
          </p:cNvPr>
          <p:cNvSpPr>
            <a:spLocks noGrp="1"/>
          </p:cNvSpPr>
          <p:nvPr>
            <p:ph type="title"/>
          </p:nvPr>
        </p:nvSpPr>
        <p:spPr/>
        <p:txBody>
          <a:bodyPr/>
          <a:lstStyle/>
          <a:p>
            <a:r>
              <a:rPr lang="en-US" dirty="0"/>
              <a:t>Read Replicas</a:t>
            </a:r>
          </a:p>
        </p:txBody>
      </p:sp>
      <p:pic>
        <p:nvPicPr>
          <p:cNvPr id="8" name="Graphic 25">
            <a:extLst>
              <a:ext uri="{FF2B5EF4-FFF2-40B4-BE49-F238E27FC236}">
                <a16:creationId xmlns:a16="http://schemas.microsoft.com/office/drawing/2014/main" id="{53AB5478-738C-4101-813D-19D6278D8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28" y="18333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6D6A2D3-38F2-4E29-8239-E263A11B8FDF}"/>
              </a:ext>
            </a:extLst>
          </p:cNvPr>
          <p:cNvSpPr/>
          <p:nvPr/>
        </p:nvSpPr>
        <p:spPr>
          <a:xfrm>
            <a:off x="3468251" y="2367896"/>
            <a:ext cx="1918997"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FF7E75D-1EF4-4D89-8D4A-50757661674B}"/>
              </a:ext>
            </a:extLst>
          </p:cNvPr>
          <p:cNvSpPr txBox="1"/>
          <p:nvPr/>
        </p:nvSpPr>
        <p:spPr>
          <a:xfrm>
            <a:off x="3587863" y="2233439"/>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0" name="Rectangle 19">
            <a:extLst>
              <a:ext uri="{FF2B5EF4-FFF2-40B4-BE49-F238E27FC236}">
                <a16:creationId xmlns:a16="http://schemas.microsoft.com/office/drawing/2014/main" id="{79B01F9A-67EC-4D49-BFAB-1942E4F16516}"/>
              </a:ext>
            </a:extLst>
          </p:cNvPr>
          <p:cNvSpPr/>
          <p:nvPr/>
        </p:nvSpPr>
        <p:spPr>
          <a:xfrm>
            <a:off x="2568781" y="1830323"/>
            <a:ext cx="7054437" cy="27440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pic>
        <p:nvPicPr>
          <p:cNvPr id="32" name="Graphic 6">
            <a:extLst>
              <a:ext uri="{FF2B5EF4-FFF2-40B4-BE49-F238E27FC236}">
                <a16:creationId xmlns:a16="http://schemas.microsoft.com/office/drawing/2014/main" id="{B966FE8A-344C-4B96-908C-548CC4C7B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234" y="2684817"/>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17C0177D-C8B6-40D9-9E2B-63ADE23001F7}"/>
              </a:ext>
            </a:extLst>
          </p:cNvPr>
          <p:cNvSpPr txBox="1"/>
          <p:nvPr/>
        </p:nvSpPr>
        <p:spPr>
          <a:xfrm>
            <a:off x="3829036" y="3283855"/>
            <a:ext cx="118856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Instance</a:t>
            </a:r>
          </a:p>
        </p:txBody>
      </p:sp>
      <p:pic>
        <p:nvPicPr>
          <p:cNvPr id="34" name="Picture 33" descr="Shape&#10;&#10;Description automatically generated with low confidence">
            <a:extLst>
              <a:ext uri="{FF2B5EF4-FFF2-40B4-BE49-F238E27FC236}">
                <a16:creationId xmlns:a16="http://schemas.microsoft.com/office/drawing/2014/main" id="{A1B4B72A-4957-4825-B5A7-FDB4B185B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9294" y="5083519"/>
            <a:ext cx="648355" cy="648355"/>
          </a:xfrm>
          <a:prstGeom prst="rect">
            <a:avLst/>
          </a:prstGeom>
        </p:spPr>
      </p:pic>
      <p:pic>
        <p:nvPicPr>
          <p:cNvPr id="35" name="Picture 34" descr="Icon&#10;&#10;Description automatically generated">
            <a:extLst>
              <a:ext uri="{FF2B5EF4-FFF2-40B4-BE49-F238E27FC236}">
                <a16:creationId xmlns:a16="http://schemas.microsoft.com/office/drawing/2014/main" id="{18AE3339-842B-44C7-9139-8A8549112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8251" y="5030755"/>
            <a:ext cx="396245" cy="396245"/>
          </a:xfrm>
          <a:prstGeom prst="rect">
            <a:avLst/>
          </a:prstGeom>
        </p:spPr>
      </p:pic>
      <p:cxnSp>
        <p:nvCxnSpPr>
          <p:cNvPr id="37" name="Straight Arrow Connector 36">
            <a:extLst>
              <a:ext uri="{FF2B5EF4-FFF2-40B4-BE49-F238E27FC236}">
                <a16:creationId xmlns:a16="http://schemas.microsoft.com/office/drawing/2014/main" id="{D1EA0AFA-B475-4AAB-BDB9-E53B4C00C03C}"/>
              </a:ext>
            </a:extLst>
          </p:cNvPr>
          <p:cNvCxnSpPr>
            <a:cxnSpLocks/>
            <a:stCxn id="32" idx="3"/>
            <a:endCxn id="57" idx="1"/>
          </p:cNvCxnSpPr>
          <p:nvPr/>
        </p:nvCxnSpPr>
        <p:spPr>
          <a:xfrm>
            <a:off x="4697930" y="2981665"/>
            <a:ext cx="2737781" cy="316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1E06C64-ED2A-4B1A-B100-6F9CCF7B7251}"/>
              </a:ext>
            </a:extLst>
          </p:cNvPr>
          <p:cNvCxnSpPr>
            <a:cxnSpLocks/>
            <a:stCxn id="34" idx="0"/>
            <a:endCxn id="32" idx="1"/>
          </p:cNvCxnSpPr>
          <p:nvPr/>
        </p:nvCxnSpPr>
        <p:spPr>
          <a:xfrm rot="5400000" flipH="1" flipV="1">
            <a:off x="2622926" y="3602211"/>
            <a:ext cx="2101854" cy="860762"/>
          </a:xfrm>
          <a:prstGeom prst="bentConnector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30B3FBB-C939-4E8B-A03C-EC4C5CC2BBB9}"/>
              </a:ext>
            </a:extLst>
          </p:cNvPr>
          <p:cNvSpPr txBox="1"/>
          <p:nvPr/>
        </p:nvSpPr>
        <p:spPr>
          <a:xfrm>
            <a:off x="2732845" y="3973500"/>
            <a:ext cx="107089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Read and write access</a:t>
            </a:r>
          </a:p>
        </p:txBody>
      </p:sp>
      <p:sp>
        <p:nvSpPr>
          <p:cNvPr id="55" name="Rectangle 54">
            <a:extLst>
              <a:ext uri="{FF2B5EF4-FFF2-40B4-BE49-F238E27FC236}">
                <a16:creationId xmlns:a16="http://schemas.microsoft.com/office/drawing/2014/main" id="{65132CB1-C935-4CFF-8092-9996B817BEBF}"/>
              </a:ext>
            </a:extLst>
          </p:cNvPr>
          <p:cNvSpPr/>
          <p:nvPr/>
        </p:nvSpPr>
        <p:spPr>
          <a:xfrm>
            <a:off x="6804753" y="2371063"/>
            <a:ext cx="1898385"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56" name="TextBox 55">
            <a:extLst>
              <a:ext uri="{FF2B5EF4-FFF2-40B4-BE49-F238E27FC236}">
                <a16:creationId xmlns:a16="http://schemas.microsoft.com/office/drawing/2014/main" id="{59A1CD58-EFCD-4867-8403-5E8C62F67832}"/>
              </a:ext>
            </a:extLst>
          </p:cNvPr>
          <p:cNvSpPr txBox="1"/>
          <p:nvPr/>
        </p:nvSpPr>
        <p:spPr>
          <a:xfrm>
            <a:off x="6919340" y="2236606"/>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pic>
        <p:nvPicPr>
          <p:cNvPr id="57" name="Graphic 6">
            <a:extLst>
              <a:ext uri="{FF2B5EF4-FFF2-40B4-BE49-F238E27FC236}">
                <a16:creationId xmlns:a16="http://schemas.microsoft.com/office/drawing/2014/main" id="{538BD454-7206-4E62-9F3F-2C31F8F71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711" y="2687984"/>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0C7456F6-554C-4042-AEEA-FA12371B2536}"/>
              </a:ext>
            </a:extLst>
          </p:cNvPr>
          <p:cNvSpPr txBox="1"/>
          <p:nvPr/>
        </p:nvSpPr>
        <p:spPr>
          <a:xfrm>
            <a:off x="7160513" y="3287022"/>
            <a:ext cx="118856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Instance</a:t>
            </a:r>
          </a:p>
        </p:txBody>
      </p:sp>
      <p:pic>
        <p:nvPicPr>
          <p:cNvPr id="59" name="Picture 58" descr="Shape&#10;&#10;Description automatically generated with low confidence">
            <a:extLst>
              <a:ext uri="{FF2B5EF4-FFF2-40B4-BE49-F238E27FC236}">
                <a16:creationId xmlns:a16="http://schemas.microsoft.com/office/drawing/2014/main" id="{CBBE5379-86E2-4942-8C7D-F8FC6F361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9866" y="5030755"/>
            <a:ext cx="648355" cy="648355"/>
          </a:xfrm>
          <a:prstGeom prst="rect">
            <a:avLst/>
          </a:prstGeom>
        </p:spPr>
      </p:pic>
      <p:pic>
        <p:nvPicPr>
          <p:cNvPr id="60" name="Picture 59" descr="Icon&#10;&#10;Description automatically generated">
            <a:extLst>
              <a:ext uri="{FF2B5EF4-FFF2-40B4-BE49-F238E27FC236}">
                <a16:creationId xmlns:a16="http://schemas.microsoft.com/office/drawing/2014/main" id="{5359943B-7A59-4436-8333-9A29CD1EB0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6893" y="4815508"/>
            <a:ext cx="396245" cy="396245"/>
          </a:xfrm>
          <a:prstGeom prst="rect">
            <a:avLst/>
          </a:prstGeom>
        </p:spPr>
      </p:pic>
      <p:cxnSp>
        <p:nvCxnSpPr>
          <p:cNvPr id="61" name="Connector: Elbow 60">
            <a:extLst>
              <a:ext uri="{FF2B5EF4-FFF2-40B4-BE49-F238E27FC236}">
                <a16:creationId xmlns:a16="http://schemas.microsoft.com/office/drawing/2014/main" id="{0EF4B9BA-1A56-469A-A5DF-7662FDA3101E}"/>
              </a:ext>
            </a:extLst>
          </p:cNvPr>
          <p:cNvCxnSpPr>
            <a:cxnSpLocks/>
            <a:stCxn id="59" idx="0"/>
            <a:endCxn id="57" idx="3"/>
          </p:cNvCxnSpPr>
          <p:nvPr/>
        </p:nvCxnSpPr>
        <p:spPr>
          <a:xfrm rot="16200000" flipV="1">
            <a:off x="7473765" y="3540475"/>
            <a:ext cx="2045923" cy="934637"/>
          </a:xfrm>
          <a:prstGeom prst="bentConnector2">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C2C3298-960E-4EF2-A27A-63ADEF9AE842}"/>
              </a:ext>
            </a:extLst>
          </p:cNvPr>
          <p:cNvSpPr txBox="1"/>
          <p:nvPr/>
        </p:nvSpPr>
        <p:spPr>
          <a:xfrm>
            <a:off x="8584836" y="3922841"/>
            <a:ext cx="758414"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Read access</a:t>
            </a:r>
          </a:p>
        </p:txBody>
      </p:sp>
      <p:pic>
        <p:nvPicPr>
          <p:cNvPr id="65" name="Picture 64" descr="Shape&#10;&#10;Description automatically generated with low confidence">
            <a:extLst>
              <a:ext uri="{FF2B5EF4-FFF2-40B4-BE49-F238E27FC236}">
                <a16:creationId xmlns:a16="http://schemas.microsoft.com/office/drawing/2014/main" id="{4DBAFD30-F1C7-46AD-9054-1774F400B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258" y="5274398"/>
            <a:ext cx="648355" cy="648355"/>
          </a:xfrm>
          <a:prstGeom prst="rect">
            <a:avLst/>
          </a:prstGeom>
        </p:spPr>
      </p:pic>
      <p:pic>
        <p:nvPicPr>
          <p:cNvPr id="66" name="Picture 65" descr="Shape&#10;&#10;Description automatically generated with low confidence">
            <a:extLst>
              <a:ext uri="{FF2B5EF4-FFF2-40B4-BE49-F238E27FC236}">
                <a16:creationId xmlns:a16="http://schemas.microsoft.com/office/drawing/2014/main" id="{C89258D5-50D3-4CD1-9288-CC48FE721B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8841" y="5274399"/>
            <a:ext cx="648355" cy="648355"/>
          </a:xfrm>
          <a:prstGeom prst="rect">
            <a:avLst/>
          </a:prstGeom>
        </p:spPr>
      </p:pic>
      <p:sp>
        <p:nvSpPr>
          <p:cNvPr id="69" name="TextBox 68">
            <a:extLst>
              <a:ext uri="{FF2B5EF4-FFF2-40B4-BE49-F238E27FC236}">
                <a16:creationId xmlns:a16="http://schemas.microsoft.com/office/drawing/2014/main" id="{83EFAB05-0C45-42C0-BA8E-F37CD8707B5A}"/>
              </a:ext>
            </a:extLst>
          </p:cNvPr>
          <p:cNvSpPr txBox="1"/>
          <p:nvPr/>
        </p:nvSpPr>
        <p:spPr>
          <a:xfrm>
            <a:off x="5576825" y="2684817"/>
            <a:ext cx="1024416"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Create a read-only copy</a:t>
            </a:r>
          </a:p>
        </p:txBody>
      </p:sp>
    </p:spTree>
    <p:extLst>
      <p:ext uri="{BB962C8B-B14F-4D97-AF65-F5344CB8AC3E}">
        <p14:creationId xmlns:p14="http://schemas.microsoft.com/office/powerpoint/2010/main" val="223303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3" grpId="0"/>
      <p:bldP spid="46" grpId="0" animBg="1"/>
      <p:bldP spid="55" grpId="0" animBg="1"/>
      <p:bldP spid="56" grpId="0" animBg="1"/>
      <p:bldP spid="58" grpId="0"/>
      <p:bldP spid="62" grpId="0" animBg="1"/>
      <p:bldP spid="6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EB069C-1728-4D4A-8A1B-7076E5C4BEA4}"/>
              </a:ext>
            </a:extLst>
          </p:cNvPr>
          <p:cNvSpPr txBox="1"/>
          <p:nvPr/>
        </p:nvSpPr>
        <p:spPr>
          <a:xfrm>
            <a:off x="2683098" y="2151727"/>
            <a:ext cx="6825803"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Trebuchet MS" panose="020B0603020202020204"/>
                <a:ea typeface="+mn-ea"/>
                <a:cs typeface="+mn-cs"/>
              </a:rPr>
              <a:t>But wait, there’s more!</a:t>
            </a:r>
          </a:p>
        </p:txBody>
      </p:sp>
    </p:spTree>
    <p:extLst>
      <p:ext uri="{BB962C8B-B14F-4D97-AF65-F5344CB8AC3E}">
        <p14:creationId xmlns:p14="http://schemas.microsoft.com/office/powerpoint/2010/main" val="925133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52D8B8-BCA6-413B-BCDA-71F6350FB6F9}"/>
              </a:ext>
            </a:extLst>
          </p:cNvPr>
          <p:cNvSpPr>
            <a:spLocks noGrp="1"/>
          </p:cNvSpPr>
          <p:nvPr>
            <p:ph type="title"/>
          </p:nvPr>
        </p:nvSpPr>
        <p:spPr/>
        <p:txBody>
          <a:bodyPr/>
          <a:lstStyle/>
          <a:p>
            <a:r>
              <a:rPr lang="en-US" dirty="0">
                <a:solidFill>
                  <a:srgbClr val="FF9900"/>
                </a:solidFill>
              </a:rPr>
              <a:t>CROSS-REGION</a:t>
            </a:r>
            <a:r>
              <a:rPr lang="en-US" dirty="0"/>
              <a:t> Read Replicas</a:t>
            </a:r>
          </a:p>
        </p:txBody>
      </p:sp>
      <p:pic>
        <p:nvPicPr>
          <p:cNvPr id="8" name="Graphic 25">
            <a:extLst>
              <a:ext uri="{FF2B5EF4-FFF2-40B4-BE49-F238E27FC236}">
                <a16:creationId xmlns:a16="http://schemas.microsoft.com/office/drawing/2014/main" id="{53AB5478-738C-4101-813D-19D6278D8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931" y="18333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6D6A2D3-38F2-4E29-8239-E263A11B8FDF}"/>
              </a:ext>
            </a:extLst>
          </p:cNvPr>
          <p:cNvSpPr/>
          <p:nvPr/>
        </p:nvSpPr>
        <p:spPr>
          <a:xfrm>
            <a:off x="2883454" y="2487448"/>
            <a:ext cx="1918997"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FF7E75D-1EF4-4D89-8D4A-50757661674B}"/>
              </a:ext>
            </a:extLst>
          </p:cNvPr>
          <p:cNvSpPr txBox="1"/>
          <p:nvPr/>
        </p:nvSpPr>
        <p:spPr>
          <a:xfrm>
            <a:off x="3003066" y="2352991"/>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0" name="Rectangle 19">
            <a:extLst>
              <a:ext uri="{FF2B5EF4-FFF2-40B4-BE49-F238E27FC236}">
                <a16:creationId xmlns:a16="http://schemas.microsoft.com/office/drawing/2014/main" id="{79B01F9A-67EC-4D49-BFAB-1942E4F16516}"/>
              </a:ext>
            </a:extLst>
          </p:cNvPr>
          <p:cNvSpPr/>
          <p:nvPr/>
        </p:nvSpPr>
        <p:spPr>
          <a:xfrm>
            <a:off x="1983984" y="1830323"/>
            <a:ext cx="3527219" cy="27440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1</a:t>
            </a:r>
          </a:p>
        </p:txBody>
      </p:sp>
      <p:pic>
        <p:nvPicPr>
          <p:cNvPr id="32" name="Graphic 6">
            <a:extLst>
              <a:ext uri="{FF2B5EF4-FFF2-40B4-BE49-F238E27FC236}">
                <a16:creationId xmlns:a16="http://schemas.microsoft.com/office/drawing/2014/main" id="{B966FE8A-344C-4B96-908C-548CC4C7B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437" y="2804369"/>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17C0177D-C8B6-40D9-9E2B-63ADE23001F7}"/>
              </a:ext>
            </a:extLst>
          </p:cNvPr>
          <p:cNvSpPr txBox="1"/>
          <p:nvPr/>
        </p:nvSpPr>
        <p:spPr>
          <a:xfrm>
            <a:off x="3244239" y="3403407"/>
            <a:ext cx="118856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Instance</a:t>
            </a:r>
          </a:p>
        </p:txBody>
      </p:sp>
      <p:pic>
        <p:nvPicPr>
          <p:cNvPr id="34" name="Picture 33" descr="Shape&#10;&#10;Description automatically generated with low confidence">
            <a:extLst>
              <a:ext uri="{FF2B5EF4-FFF2-40B4-BE49-F238E27FC236}">
                <a16:creationId xmlns:a16="http://schemas.microsoft.com/office/drawing/2014/main" id="{A1B4B72A-4957-4825-B5A7-FDB4B185B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4497" y="5083519"/>
            <a:ext cx="648355" cy="648355"/>
          </a:xfrm>
          <a:prstGeom prst="rect">
            <a:avLst/>
          </a:prstGeom>
        </p:spPr>
      </p:pic>
      <p:pic>
        <p:nvPicPr>
          <p:cNvPr id="35" name="Picture 34" descr="Icon&#10;&#10;Description automatically generated">
            <a:extLst>
              <a:ext uri="{FF2B5EF4-FFF2-40B4-BE49-F238E27FC236}">
                <a16:creationId xmlns:a16="http://schemas.microsoft.com/office/drawing/2014/main" id="{18AE3339-842B-44C7-9139-8A8549112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3454" y="5030755"/>
            <a:ext cx="396245" cy="396245"/>
          </a:xfrm>
          <a:prstGeom prst="rect">
            <a:avLst/>
          </a:prstGeom>
        </p:spPr>
      </p:pic>
      <p:cxnSp>
        <p:nvCxnSpPr>
          <p:cNvPr id="37" name="Straight Arrow Connector 36">
            <a:extLst>
              <a:ext uri="{FF2B5EF4-FFF2-40B4-BE49-F238E27FC236}">
                <a16:creationId xmlns:a16="http://schemas.microsoft.com/office/drawing/2014/main" id="{D1EA0AFA-B475-4AAB-BDB9-E53B4C00C03C}"/>
              </a:ext>
            </a:extLst>
          </p:cNvPr>
          <p:cNvCxnSpPr>
            <a:cxnSpLocks/>
            <a:stCxn id="32" idx="3"/>
            <a:endCxn id="57" idx="1"/>
          </p:cNvCxnSpPr>
          <p:nvPr/>
        </p:nvCxnSpPr>
        <p:spPr>
          <a:xfrm>
            <a:off x="4113133" y="3101217"/>
            <a:ext cx="4066851"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1E06C64-ED2A-4B1A-B100-6F9CCF7B7251}"/>
              </a:ext>
            </a:extLst>
          </p:cNvPr>
          <p:cNvCxnSpPr>
            <a:cxnSpLocks/>
            <a:stCxn id="34" idx="0"/>
            <a:endCxn id="32" idx="1"/>
          </p:cNvCxnSpPr>
          <p:nvPr/>
        </p:nvCxnSpPr>
        <p:spPr>
          <a:xfrm rot="5400000" flipH="1" flipV="1">
            <a:off x="2097905" y="3661987"/>
            <a:ext cx="1982302" cy="860762"/>
          </a:xfrm>
          <a:prstGeom prst="bentConnector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30B3FBB-C939-4E8B-A03C-EC4C5CC2BBB9}"/>
              </a:ext>
            </a:extLst>
          </p:cNvPr>
          <p:cNvSpPr txBox="1"/>
          <p:nvPr/>
        </p:nvSpPr>
        <p:spPr>
          <a:xfrm>
            <a:off x="2148048" y="3973500"/>
            <a:ext cx="1070895"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Read and write access</a:t>
            </a:r>
          </a:p>
        </p:txBody>
      </p:sp>
      <p:sp>
        <p:nvSpPr>
          <p:cNvPr id="55" name="Rectangle 54">
            <a:extLst>
              <a:ext uri="{FF2B5EF4-FFF2-40B4-BE49-F238E27FC236}">
                <a16:creationId xmlns:a16="http://schemas.microsoft.com/office/drawing/2014/main" id="{65132CB1-C935-4CFF-8092-9996B817BEBF}"/>
              </a:ext>
            </a:extLst>
          </p:cNvPr>
          <p:cNvSpPr/>
          <p:nvPr/>
        </p:nvSpPr>
        <p:spPr>
          <a:xfrm>
            <a:off x="7485231" y="2487448"/>
            <a:ext cx="1898385"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56" name="TextBox 55">
            <a:extLst>
              <a:ext uri="{FF2B5EF4-FFF2-40B4-BE49-F238E27FC236}">
                <a16:creationId xmlns:a16="http://schemas.microsoft.com/office/drawing/2014/main" id="{59A1CD58-EFCD-4867-8403-5E8C62F67832}"/>
              </a:ext>
            </a:extLst>
          </p:cNvPr>
          <p:cNvSpPr txBox="1"/>
          <p:nvPr/>
        </p:nvSpPr>
        <p:spPr>
          <a:xfrm>
            <a:off x="7599818" y="2352991"/>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pic>
        <p:nvPicPr>
          <p:cNvPr id="57" name="Graphic 6">
            <a:extLst>
              <a:ext uri="{FF2B5EF4-FFF2-40B4-BE49-F238E27FC236}">
                <a16:creationId xmlns:a16="http://schemas.microsoft.com/office/drawing/2014/main" id="{538BD454-7206-4E62-9F3F-2C31F8F71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984" y="2804369"/>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0C7456F6-554C-4042-AEEA-FA12371B2536}"/>
              </a:ext>
            </a:extLst>
          </p:cNvPr>
          <p:cNvSpPr txBox="1"/>
          <p:nvPr/>
        </p:nvSpPr>
        <p:spPr>
          <a:xfrm>
            <a:off x="7904786" y="3403407"/>
            <a:ext cx="118856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Instance</a:t>
            </a:r>
          </a:p>
        </p:txBody>
      </p:sp>
      <p:pic>
        <p:nvPicPr>
          <p:cNvPr id="59" name="Picture 58" descr="Shape&#10;&#10;Description automatically generated with low confidence">
            <a:extLst>
              <a:ext uri="{FF2B5EF4-FFF2-40B4-BE49-F238E27FC236}">
                <a16:creationId xmlns:a16="http://schemas.microsoft.com/office/drawing/2014/main" id="{CBBE5379-86E2-4942-8C7D-F8FC6F361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7823" y="5030755"/>
            <a:ext cx="648355" cy="648355"/>
          </a:xfrm>
          <a:prstGeom prst="rect">
            <a:avLst/>
          </a:prstGeom>
        </p:spPr>
      </p:pic>
      <p:pic>
        <p:nvPicPr>
          <p:cNvPr id="60" name="Picture 59" descr="Icon&#10;&#10;Description automatically generated">
            <a:extLst>
              <a:ext uri="{FF2B5EF4-FFF2-40B4-BE49-F238E27FC236}">
                <a16:creationId xmlns:a16="http://schemas.microsoft.com/office/drawing/2014/main" id="{5359943B-7A59-4436-8333-9A29CD1EB0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4850" y="4815508"/>
            <a:ext cx="396245" cy="396245"/>
          </a:xfrm>
          <a:prstGeom prst="rect">
            <a:avLst/>
          </a:prstGeom>
        </p:spPr>
      </p:pic>
      <p:cxnSp>
        <p:nvCxnSpPr>
          <p:cNvPr id="61" name="Connector: Elbow 60">
            <a:extLst>
              <a:ext uri="{FF2B5EF4-FFF2-40B4-BE49-F238E27FC236}">
                <a16:creationId xmlns:a16="http://schemas.microsoft.com/office/drawing/2014/main" id="{0EF4B9BA-1A56-469A-A5DF-7662FDA3101E}"/>
              </a:ext>
            </a:extLst>
          </p:cNvPr>
          <p:cNvCxnSpPr>
            <a:cxnSpLocks/>
            <a:stCxn id="59" idx="0"/>
            <a:endCxn id="57" idx="3"/>
          </p:cNvCxnSpPr>
          <p:nvPr/>
        </p:nvCxnSpPr>
        <p:spPr>
          <a:xfrm rot="16200000" flipV="1">
            <a:off x="8223072" y="3651825"/>
            <a:ext cx="1929538" cy="828321"/>
          </a:xfrm>
          <a:prstGeom prst="bentConnector2">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3C2C3298-960E-4EF2-A27A-63ADEF9AE842}"/>
              </a:ext>
            </a:extLst>
          </p:cNvPr>
          <p:cNvSpPr txBox="1"/>
          <p:nvPr/>
        </p:nvSpPr>
        <p:spPr>
          <a:xfrm>
            <a:off x="9228832" y="3973500"/>
            <a:ext cx="758414"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Read access</a:t>
            </a:r>
          </a:p>
        </p:txBody>
      </p:sp>
      <p:pic>
        <p:nvPicPr>
          <p:cNvPr id="65" name="Picture 64" descr="Shape&#10;&#10;Description automatically generated with low confidence">
            <a:extLst>
              <a:ext uri="{FF2B5EF4-FFF2-40B4-BE49-F238E27FC236}">
                <a16:creationId xmlns:a16="http://schemas.microsoft.com/office/drawing/2014/main" id="{4DBAFD30-F1C7-46AD-9054-1774F400B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215" y="5274398"/>
            <a:ext cx="648355" cy="648355"/>
          </a:xfrm>
          <a:prstGeom prst="rect">
            <a:avLst/>
          </a:prstGeom>
        </p:spPr>
      </p:pic>
      <p:pic>
        <p:nvPicPr>
          <p:cNvPr id="66" name="Picture 65" descr="Shape&#10;&#10;Description automatically generated with low confidence">
            <a:extLst>
              <a:ext uri="{FF2B5EF4-FFF2-40B4-BE49-F238E27FC236}">
                <a16:creationId xmlns:a16="http://schemas.microsoft.com/office/drawing/2014/main" id="{C89258D5-50D3-4CD1-9288-CC48FE721B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6798" y="5274399"/>
            <a:ext cx="648355" cy="648355"/>
          </a:xfrm>
          <a:prstGeom prst="rect">
            <a:avLst/>
          </a:prstGeom>
        </p:spPr>
      </p:pic>
      <p:sp>
        <p:nvSpPr>
          <p:cNvPr id="69" name="TextBox 68">
            <a:extLst>
              <a:ext uri="{FF2B5EF4-FFF2-40B4-BE49-F238E27FC236}">
                <a16:creationId xmlns:a16="http://schemas.microsoft.com/office/drawing/2014/main" id="{83EFAB05-0C45-42C0-BA8E-F37CD8707B5A}"/>
              </a:ext>
            </a:extLst>
          </p:cNvPr>
          <p:cNvSpPr txBox="1"/>
          <p:nvPr/>
        </p:nvSpPr>
        <p:spPr>
          <a:xfrm>
            <a:off x="5560791" y="2804369"/>
            <a:ext cx="1024416"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Trebuchet MS" panose="020B0603020202020204"/>
                <a:ea typeface="+mn-ea"/>
                <a:cs typeface="+mn-cs"/>
              </a:rPr>
              <a:t>Create a read-only copy</a:t>
            </a:r>
          </a:p>
        </p:txBody>
      </p:sp>
      <p:pic>
        <p:nvPicPr>
          <p:cNvPr id="25" name="Graphic 25">
            <a:extLst>
              <a:ext uri="{FF2B5EF4-FFF2-40B4-BE49-F238E27FC236}">
                <a16:creationId xmlns:a16="http://schemas.microsoft.com/office/drawing/2014/main" id="{0B58D1C0-3EBA-40E6-A81A-35179637D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844" y="1838893"/>
            <a:ext cx="180687"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34E51FB0-39FA-4DC0-A48F-4A7E2D85D381}"/>
              </a:ext>
            </a:extLst>
          </p:cNvPr>
          <p:cNvSpPr/>
          <p:nvPr/>
        </p:nvSpPr>
        <p:spPr>
          <a:xfrm>
            <a:off x="6641898" y="1835853"/>
            <a:ext cx="3529584" cy="27440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2</a:t>
            </a:r>
          </a:p>
        </p:txBody>
      </p:sp>
    </p:spTree>
    <p:extLst>
      <p:ext uri="{BB962C8B-B14F-4D97-AF65-F5344CB8AC3E}">
        <p14:creationId xmlns:p14="http://schemas.microsoft.com/office/powerpoint/2010/main" val="359218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8" grpId="0"/>
      <p:bldP spid="62" grpId="0" animBg="1"/>
      <p:bldP spid="69"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52D8B8-BCA6-413B-BCDA-71F6350FB6F9}"/>
              </a:ext>
            </a:extLst>
          </p:cNvPr>
          <p:cNvSpPr>
            <a:spLocks noGrp="1"/>
          </p:cNvSpPr>
          <p:nvPr>
            <p:ph type="title"/>
          </p:nvPr>
        </p:nvSpPr>
        <p:spPr/>
        <p:txBody>
          <a:bodyPr/>
          <a:lstStyle/>
          <a:p>
            <a:r>
              <a:rPr lang="en-US" dirty="0"/>
              <a:t>Multi-AZ Deployments for High Availability</a:t>
            </a:r>
          </a:p>
        </p:txBody>
      </p:sp>
      <p:pic>
        <p:nvPicPr>
          <p:cNvPr id="8" name="Graphic 25">
            <a:extLst>
              <a:ext uri="{FF2B5EF4-FFF2-40B4-BE49-F238E27FC236}">
                <a16:creationId xmlns:a16="http://schemas.microsoft.com/office/drawing/2014/main" id="{53AB5478-738C-4101-813D-19D6278D8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28" y="18333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6D6A2D3-38F2-4E29-8239-E263A11B8FDF}"/>
              </a:ext>
            </a:extLst>
          </p:cNvPr>
          <p:cNvSpPr/>
          <p:nvPr/>
        </p:nvSpPr>
        <p:spPr>
          <a:xfrm>
            <a:off x="3587863" y="2625072"/>
            <a:ext cx="1634899"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FF7E75D-1EF4-4D89-8D4A-50757661674B}"/>
              </a:ext>
            </a:extLst>
          </p:cNvPr>
          <p:cNvSpPr txBox="1"/>
          <p:nvPr/>
        </p:nvSpPr>
        <p:spPr>
          <a:xfrm>
            <a:off x="3587863" y="2490615"/>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0" name="Rectangle 19">
            <a:extLst>
              <a:ext uri="{FF2B5EF4-FFF2-40B4-BE49-F238E27FC236}">
                <a16:creationId xmlns:a16="http://schemas.microsoft.com/office/drawing/2014/main" id="{79B01F9A-67EC-4D49-BFAB-1942E4F16516}"/>
              </a:ext>
            </a:extLst>
          </p:cNvPr>
          <p:cNvSpPr/>
          <p:nvPr/>
        </p:nvSpPr>
        <p:spPr>
          <a:xfrm>
            <a:off x="2568781" y="1830323"/>
            <a:ext cx="7054437" cy="27440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pic>
        <p:nvPicPr>
          <p:cNvPr id="32" name="Graphic 6">
            <a:extLst>
              <a:ext uri="{FF2B5EF4-FFF2-40B4-BE49-F238E27FC236}">
                <a16:creationId xmlns:a16="http://schemas.microsoft.com/office/drawing/2014/main" id="{B966FE8A-344C-4B96-908C-548CC4C7B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234" y="2941993"/>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17C0177D-C8B6-40D9-9E2B-63ADE23001F7}"/>
              </a:ext>
            </a:extLst>
          </p:cNvPr>
          <p:cNvSpPr txBox="1"/>
          <p:nvPr/>
        </p:nvSpPr>
        <p:spPr>
          <a:xfrm>
            <a:off x="3829036" y="3541031"/>
            <a:ext cx="11885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Primary Database</a:t>
            </a:r>
          </a:p>
        </p:txBody>
      </p:sp>
      <p:cxnSp>
        <p:nvCxnSpPr>
          <p:cNvPr id="37" name="Straight Arrow Connector 36">
            <a:extLst>
              <a:ext uri="{FF2B5EF4-FFF2-40B4-BE49-F238E27FC236}">
                <a16:creationId xmlns:a16="http://schemas.microsoft.com/office/drawing/2014/main" id="{D1EA0AFA-B475-4AAB-BDB9-E53B4C00C03C}"/>
              </a:ext>
            </a:extLst>
          </p:cNvPr>
          <p:cNvCxnSpPr>
            <a:cxnSpLocks/>
            <a:stCxn id="32" idx="3"/>
            <a:endCxn id="57" idx="1"/>
          </p:cNvCxnSpPr>
          <p:nvPr/>
        </p:nvCxnSpPr>
        <p:spPr>
          <a:xfrm>
            <a:off x="4697930" y="3238841"/>
            <a:ext cx="2737781" cy="316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5132CB1-C935-4CFF-8092-9996B817BEBF}"/>
              </a:ext>
            </a:extLst>
          </p:cNvPr>
          <p:cNvSpPr/>
          <p:nvPr/>
        </p:nvSpPr>
        <p:spPr>
          <a:xfrm>
            <a:off x="6955304" y="2628239"/>
            <a:ext cx="1634899"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56" name="TextBox 55">
            <a:extLst>
              <a:ext uri="{FF2B5EF4-FFF2-40B4-BE49-F238E27FC236}">
                <a16:creationId xmlns:a16="http://schemas.microsoft.com/office/drawing/2014/main" id="{59A1CD58-EFCD-4867-8403-5E8C62F67832}"/>
              </a:ext>
            </a:extLst>
          </p:cNvPr>
          <p:cNvSpPr txBox="1"/>
          <p:nvPr/>
        </p:nvSpPr>
        <p:spPr>
          <a:xfrm>
            <a:off x="6919340" y="2493782"/>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pic>
        <p:nvPicPr>
          <p:cNvPr id="57" name="Graphic 6">
            <a:extLst>
              <a:ext uri="{FF2B5EF4-FFF2-40B4-BE49-F238E27FC236}">
                <a16:creationId xmlns:a16="http://schemas.microsoft.com/office/drawing/2014/main" id="{538BD454-7206-4E62-9F3F-2C31F8F71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711" y="2945160"/>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0C7456F6-554C-4042-AEEA-FA12371B2536}"/>
              </a:ext>
            </a:extLst>
          </p:cNvPr>
          <p:cNvSpPr txBox="1"/>
          <p:nvPr/>
        </p:nvSpPr>
        <p:spPr>
          <a:xfrm>
            <a:off x="7160513" y="3544198"/>
            <a:ext cx="11885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Standby Replica</a:t>
            </a:r>
          </a:p>
        </p:txBody>
      </p:sp>
      <p:sp>
        <p:nvSpPr>
          <p:cNvPr id="69" name="TextBox 68">
            <a:extLst>
              <a:ext uri="{FF2B5EF4-FFF2-40B4-BE49-F238E27FC236}">
                <a16:creationId xmlns:a16="http://schemas.microsoft.com/office/drawing/2014/main" id="{83EFAB05-0C45-42C0-BA8E-F37CD8707B5A}"/>
              </a:ext>
            </a:extLst>
          </p:cNvPr>
          <p:cNvSpPr txBox="1"/>
          <p:nvPr/>
        </p:nvSpPr>
        <p:spPr>
          <a:xfrm>
            <a:off x="5424742" y="2941993"/>
            <a:ext cx="1342515"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mn-ea"/>
                <a:cs typeface="+mn-cs"/>
              </a:rPr>
              <a:t>Synchronous replication</a:t>
            </a:r>
          </a:p>
        </p:txBody>
      </p:sp>
    </p:spTree>
    <p:extLst>
      <p:ext uri="{BB962C8B-B14F-4D97-AF65-F5344CB8AC3E}">
        <p14:creationId xmlns:p14="http://schemas.microsoft.com/office/powerpoint/2010/main" val="421258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3" grpId="0"/>
      <p:bldP spid="55" grpId="0" animBg="1"/>
      <p:bldP spid="56" grpId="0" animBg="1"/>
      <p:bldP spid="58" grpId="0"/>
      <p:bldP spid="6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52D8B8-BCA6-413B-BCDA-71F6350FB6F9}"/>
              </a:ext>
            </a:extLst>
          </p:cNvPr>
          <p:cNvSpPr>
            <a:spLocks noGrp="1"/>
          </p:cNvSpPr>
          <p:nvPr>
            <p:ph type="title"/>
          </p:nvPr>
        </p:nvSpPr>
        <p:spPr/>
        <p:txBody>
          <a:bodyPr/>
          <a:lstStyle/>
          <a:p>
            <a:r>
              <a:rPr lang="en-US" dirty="0"/>
              <a:t>Multi-AZ Deployments for High Availability</a:t>
            </a:r>
          </a:p>
        </p:txBody>
      </p:sp>
      <p:pic>
        <p:nvPicPr>
          <p:cNvPr id="8" name="Graphic 25">
            <a:extLst>
              <a:ext uri="{FF2B5EF4-FFF2-40B4-BE49-F238E27FC236}">
                <a16:creationId xmlns:a16="http://schemas.microsoft.com/office/drawing/2014/main" id="{53AB5478-738C-4101-813D-19D6278D8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28" y="183336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6D6A2D3-38F2-4E29-8239-E263A11B8FDF}"/>
              </a:ext>
            </a:extLst>
          </p:cNvPr>
          <p:cNvSpPr/>
          <p:nvPr/>
        </p:nvSpPr>
        <p:spPr>
          <a:xfrm>
            <a:off x="3587863" y="2625072"/>
            <a:ext cx="1634899"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FF7E75D-1EF4-4D89-8D4A-50757661674B}"/>
              </a:ext>
            </a:extLst>
          </p:cNvPr>
          <p:cNvSpPr txBox="1"/>
          <p:nvPr/>
        </p:nvSpPr>
        <p:spPr>
          <a:xfrm>
            <a:off x="3587863" y="2490615"/>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0" name="Rectangle 19">
            <a:extLst>
              <a:ext uri="{FF2B5EF4-FFF2-40B4-BE49-F238E27FC236}">
                <a16:creationId xmlns:a16="http://schemas.microsoft.com/office/drawing/2014/main" id="{79B01F9A-67EC-4D49-BFAB-1942E4F16516}"/>
              </a:ext>
            </a:extLst>
          </p:cNvPr>
          <p:cNvSpPr/>
          <p:nvPr/>
        </p:nvSpPr>
        <p:spPr>
          <a:xfrm>
            <a:off x="2568781" y="1830323"/>
            <a:ext cx="7054437" cy="27440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pic>
        <p:nvPicPr>
          <p:cNvPr id="32" name="Graphic 6">
            <a:extLst>
              <a:ext uri="{FF2B5EF4-FFF2-40B4-BE49-F238E27FC236}">
                <a16:creationId xmlns:a16="http://schemas.microsoft.com/office/drawing/2014/main" id="{B966FE8A-344C-4B96-908C-548CC4C7B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4234" y="2941993"/>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17C0177D-C8B6-40D9-9E2B-63ADE23001F7}"/>
              </a:ext>
            </a:extLst>
          </p:cNvPr>
          <p:cNvSpPr txBox="1"/>
          <p:nvPr/>
        </p:nvSpPr>
        <p:spPr>
          <a:xfrm>
            <a:off x="3829036" y="3541031"/>
            <a:ext cx="11885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Primary Database</a:t>
            </a:r>
          </a:p>
        </p:txBody>
      </p:sp>
      <p:sp>
        <p:nvSpPr>
          <p:cNvPr id="55" name="Rectangle 54">
            <a:extLst>
              <a:ext uri="{FF2B5EF4-FFF2-40B4-BE49-F238E27FC236}">
                <a16:creationId xmlns:a16="http://schemas.microsoft.com/office/drawing/2014/main" id="{65132CB1-C935-4CFF-8092-9996B817BEBF}"/>
              </a:ext>
            </a:extLst>
          </p:cNvPr>
          <p:cNvSpPr/>
          <p:nvPr/>
        </p:nvSpPr>
        <p:spPr>
          <a:xfrm>
            <a:off x="6955304" y="2628239"/>
            <a:ext cx="1634899" cy="141732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56" name="TextBox 55">
            <a:extLst>
              <a:ext uri="{FF2B5EF4-FFF2-40B4-BE49-F238E27FC236}">
                <a16:creationId xmlns:a16="http://schemas.microsoft.com/office/drawing/2014/main" id="{59A1CD58-EFCD-4867-8403-5E8C62F67832}"/>
              </a:ext>
            </a:extLst>
          </p:cNvPr>
          <p:cNvSpPr txBox="1"/>
          <p:nvPr/>
        </p:nvSpPr>
        <p:spPr>
          <a:xfrm>
            <a:off x="6919340" y="2493782"/>
            <a:ext cx="152121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pic>
        <p:nvPicPr>
          <p:cNvPr id="57" name="Graphic 6">
            <a:extLst>
              <a:ext uri="{FF2B5EF4-FFF2-40B4-BE49-F238E27FC236}">
                <a16:creationId xmlns:a16="http://schemas.microsoft.com/office/drawing/2014/main" id="{538BD454-7206-4E62-9F3F-2C31F8F715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711" y="2945160"/>
            <a:ext cx="593696" cy="5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0C7456F6-554C-4042-AEEA-FA12371B2536}"/>
              </a:ext>
            </a:extLst>
          </p:cNvPr>
          <p:cNvSpPr txBox="1"/>
          <p:nvPr/>
        </p:nvSpPr>
        <p:spPr>
          <a:xfrm>
            <a:off x="7160513" y="3544198"/>
            <a:ext cx="11885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 Standby Replica</a:t>
            </a:r>
          </a:p>
        </p:txBody>
      </p:sp>
      <p:sp>
        <p:nvSpPr>
          <p:cNvPr id="2" name="Multiplication Sign 1">
            <a:extLst>
              <a:ext uri="{FF2B5EF4-FFF2-40B4-BE49-F238E27FC236}">
                <a16:creationId xmlns:a16="http://schemas.microsoft.com/office/drawing/2014/main" id="{05CC2905-5FF0-BDE3-C9B0-018D4C41117C}"/>
              </a:ext>
            </a:extLst>
          </p:cNvPr>
          <p:cNvSpPr/>
          <p:nvPr/>
        </p:nvSpPr>
        <p:spPr>
          <a:xfrm>
            <a:off x="3805776" y="2632281"/>
            <a:ext cx="1235082" cy="123508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low confidence">
            <a:extLst>
              <a:ext uri="{FF2B5EF4-FFF2-40B4-BE49-F238E27FC236}">
                <a16:creationId xmlns:a16="http://schemas.microsoft.com/office/drawing/2014/main" id="{93126760-734C-8DA2-85B6-9E4ED49D3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0203" y="5962957"/>
            <a:ext cx="648355" cy="648355"/>
          </a:xfrm>
          <a:prstGeom prst="rect">
            <a:avLst/>
          </a:prstGeom>
        </p:spPr>
      </p:pic>
      <p:cxnSp>
        <p:nvCxnSpPr>
          <p:cNvPr id="6" name="Connector: Elbow 5">
            <a:extLst>
              <a:ext uri="{FF2B5EF4-FFF2-40B4-BE49-F238E27FC236}">
                <a16:creationId xmlns:a16="http://schemas.microsoft.com/office/drawing/2014/main" id="{E271721D-45F5-D9F8-59DB-1CAE85D35156}"/>
              </a:ext>
            </a:extLst>
          </p:cNvPr>
          <p:cNvCxnSpPr>
            <a:cxnSpLocks/>
            <a:stCxn id="3" idx="0"/>
            <a:endCxn id="55" idx="2"/>
          </p:cNvCxnSpPr>
          <p:nvPr/>
        </p:nvCxnSpPr>
        <p:spPr>
          <a:xfrm rot="16200000" flipV="1">
            <a:off x="7384870" y="4433445"/>
            <a:ext cx="1917397" cy="1141627"/>
          </a:xfrm>
          <a:prstGeom prst="bentConnector3">
            <a:avLst>
              <a:gd name="adj1" fmla="val 50000"/>
            </a:avLst>
          </a:prstGeom>
          <a:ln w="28575">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0D3601-E47F-4971-2040-750BFF05C438}"/>
              </a:ext>
            </a:extLst>
          </p:cNvPr>
          <p:cNvSpPr txBox="1"/>
          <p:nvPr/>
        </p:nvSpPr>
        <p:spPr>
          <a:xfrm>
            <a:off x="7607354" y="5141765"/>
            <a:ext cx="261405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mn-ea"/>
                <a:cs typeface="+mn-cs"/>
              </a:rPr>
              <a:t>Traffic automatically routed to the replica </a:t>
            </a:r>
          </a:p>
        </p:txBody>
      </p:sp>
    </p:spTree>
    <p:extLst>
      <p:ext uri="{BB962C8B-B14F-4D97-AF65-F5344CB8AC3E}">
        <p14:creationId xmlns:p14="http://schemas.microsoft.com/office/powerpoint/2010/main" val="165957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err="1"/>
              <a:t>RDS</a:t>
            </a:r>
            <a:r>
              <a:rPr lang="en-US" dirty="0"/>
              <a:t> Read Replicas vs. Multi-AZ</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804738" y="1582155"/>
            <a:ext cx="401854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Read Replicas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25046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Multi-AZ</a:t>
            </a:r>
          </a:p>
        </p:txBody>
      </p:sp>
      <p:sp>
        <p:nvSpPr>
          <p:cNvPr id="10" name="TextBox 9">
            <a:extLst>
              <a:ext uri="{FF2B5EF4-FFF2-40B4-BE49-F238E27FC236}">
                <a16:creationId xmlns:a16="http://schemas.microsoft.com/office/drawing/2014/main" id="{B8C0DA1E-1D85-4FF7-BE86-93ACE7684235}"/>
              </a:ext>
            </a:extLst>
          </p:cNvPr>
          <p:cNvSpPr txBox="1"/>
          <p:nvPr/>
        </p:nvSpPr>
        <p:spPr>
          <a:xfrm>
            <a:off x="572820" y="2139845"/>
            <a:ext cx="5253715" cy="3988239"/>
          </a:xfrm>
          <a:prstGeom prst="rect">
            <a:avLst/>
          </a:prstGeom>
          <a:noFill/>
        </p:spPr>
        <p:txBody>
          <a:bodyPr vert="horz" wrap="square" lIns="0" tIns="32970" rIns="65939" bIns="32970" rtlCol="0" anchor="t" anchorCtr="0">
            <a:noAutofit/>
          </a:bodyPr>
          <a:lstStyle/>
          <a:p>
            <a:pPr lvl="0" algn="r" defTabSz="439502">
              <a:spcBef>
                <a:spcPts val="600"/>
              </a:spcBef>
              <a:spcAft>
                <a:spcPts val="600"/>
              </a:spcAft>
              <a:defRPr/>
            </a:pPr>
            <a:r>
              <a:rPr lang="en-US" sz="2400" dirty="0">
                <a:solidFill>
                  <a:srgbClr val="404040"/>
                </a:solidFill>
                <a:ea typeface="PS TT Commons" charset="0"/>
                <a:cs typeface="PS TT Commons" charset="0"/>
              </a:rPr>
              <a:t>Asynchronous replication between master and read replicas</a:t>
            </a:r>
          </a:p>
          <a:p>
            <a:pPr lvl="0" algn="r" defTabSz="439502">
              <a:spcBef>
                <a:spcPts val="600"/>
              </a:spcBef>
              <a:spcAft>
                <a:spcPts val="600"/>
              </a:spcAft>
              <a:defRPr/>
            </a:pPr>
            <a:r>
              <a:rPr lang="en-US" sz="2400" dirty="0">
                <a:solidFill>
                  <a:srgbClr val="404040"/>
                </a:solidFill>
                <a:ea typeface="PS TT Commons" charset="0"/>
                <a:cs typeface="PS TT Commons" charset="0"/>
              </a:rPr>
              <a:t>All read replicas are available and can be scaled</a:t>
            </a:r>
          </a:p>
          <a:p>
            <a:pPr lvl="0" algn="r" defTabSz="439502">
              <a:spcBef>
                <a:spcPts val="600"/>
              </a:spcBef>
              <a:spcAft>
                <a:spcPts val="600"/>
              </a:spcAft>
              <a:defRPr/>
            </a:pPr>
            <a:r>
              <a:rPr lang="en-US" sz="2400" dirty="0">
                <a:solidFill>
                  <a:srgbClr val="404040"/>
                </a:solidFill>
                <a:ea typeface="PS TT Commons" charset="0"/>
                <a:cs typeface="PS TT Commons" charset="0"/>
              </a:rPr>
              <a:t>Automated backups taken by default; you must configure</a:t>
            </a:r>
          </a:p>
          <a:p>
            <a:pPr lvl="0" algn="r" defTabSz="439502">
              <a:spcBef>
                <a:spcPts val="600"/>
              </a:spcBef>
              <a:spcAft>
                <a:spcPts val="600"/>
              </a:spcAft>
              <a:defRPr/>
            </a:pPr>
            <a:r>
              <a:rPr lang="en-US" sz="2400" dirty="0">
                <a:solidFill>
                  <a:srgbClr val="404040"/>
                </a:solidFill>
                <a:ea typeface="PS TT Commons" charset="0"/>
                <a:cs typeface="PS TT Commons" charset="0"/>
              </a:rPr>
              <a:t>Can be 1 AZ, cross-AZ or cross-region</a:t>
            </a:r>
          </a:p>
          <a:p>
            <a:pPr lvl="0" algn="r" defTabSz="439502">
              <a:spcBef>
                <a:spcPts val="600"/>
              </a:spcBef>
              <a:spcAft>
                <a:spcPts val="600"/>
              </a:spcAft>
              <a:defRPr/>
            </a:pPr>
            <a:r>
              <a:rPr lang="en-US" sz="2400" dirty="0">
                <a:solidFill>
                  <a:srgbClr val="404040"/>
                </a:solidFill>
                <a:ea typeface="PS TT Commons" charset="0"/>
                <a:cs typeface="PS TT Commons" charset="0"/>
              </a:rPr>
              <a:t>Failover happens by manually promoting replica to a standalone instance</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5250464" cy="1830573"/>
          </a:xfrm>
          <a:prstGeom prst="rect">
            <a:avLst/>
          </a:prstGeom>
        </p:spPr>
        <p:txBody>
          <a:bodyPr vert="horz" wrap="square" lIns="0" tIns="32970" rIns="65939" bIns="32970" rtlCol="0" anchor="t" anchorCtr="0">
            <a:noAutofit/>
          </a:bodyPr>
          <a:lstStyle/>
          <a:p>
            <a:pPr lvl="0" defTabSz="439502">
              <a:spcBef>
                <a:spcPts val="600"/>
              </a:spcBef>
              <a:spcAft>
                <a:spcPts val="600"/>
              </a:spcAft>
              <a:defRPr/>
            </a:pPr>
            <a:r>
              <a:rPr lang="en-US" sz="2400" dirty="0">
                <a:solidFill>
                  <a:srgbClr val="404040"/>
                </a:solidFill>
                <a:ea typeface="PS TT Commons" charset="0"/>
                <a:cs typeface="PS TT Commons" charset="0"/>
              </a:rPr>
              <a:t>Synchronous replication between primary and standby</a:t>
            </a:r>
          </a:p>
          <a:p>
            <a:pPr lvl="0" defTabSz="439502">
              <a:spcBef>
                <a:spcPts val="600"/>
              </a:spcBef>
              <a:spcAft>
                <a:spcPts val="600"/>
              </a:spcAft>
              <a:defRPr/>
            </a:pPr>
            <a:r>
              <a:rPr lang="en-US" sz="2400" dirty="0">
                <a:solidFill>
                  <a:srgbClr val="404040"/>
                </a:solidFill>
                <a:ea typeface="PS TT Commons" charset="0"/>
                <a:cs typeface="PS TT Commons" charset="0"/>
              </a:rPr>
              <a:t>Only primary database instance is active</a:t>
            </a:r>
          </a:p>
          <a:p>
            <a:pPr lvl="0" defTabSz="439502">
              <a:spcBef>
                <a:spcPts val="600"/>
              </a:spcBef>
              <a:spcAft>
                <a:spcPts val="600"/>
              </a:spcAft>
              <a:defRPr/>
            </a:pPr>
            <a:r>
              <a:rPr lang="en-US" sz="2400" dirty="0">
                <a:solidFill>
                  <a:srgbClr val="404040"/>
                </a:solidFill>
                <a:ea typeface="PS TT Commons" charset="0"/>
                <a:cs typeface="PS TT Commons" charset="0"/>
              </a:rPr>
              <a:t>Automated backups taken from standby database</a:t>
            </a:r>
          </a:p>
          <a:p>
            <a:pPr lvl="0" defTabSz="439502">
              <a:spcBef>
                <a:spcPts val="600"/>
              </a:spcBef>
              <a:spcAft>
                <a:spcPts val="600"/>
              </a:spcAft>
              <a:defRPr/>
            </a:pPr>
            <a:r>
              <a:rPr lang="en-US" sz="2400" dirty="0">
                <a:solidFill>
                  <a:srgbClr val="404040"/>
                </a:solidFill>
                <a:ea typeface="PS TT Commons" charset="0"/>
                <a:cs typeface="PS TT Commons" charset="0"/>
              </a:rPr>
              <a:t>Always spans 2 </a:t>
            </a:r>
            <a:r>
              <a:rPr lang="en-US" sz="2400" dirty="0" err="1">
                <a:solidFill>
                  <a:srgbClr val="404040"/>
                </a:solidFill>
                <a:ea typeface="PS TT Commons" charset="0"/>
                <a:cs typeface="PS TT Commons" charset="0"/>
              </a:rPr>
              <a:t>AZs</a:t>
            </a:r>
            <a:r>
              <a:rPr lang="en-US" sz="2400" dirty="0">
                <a:solidFill>
                  <a:srgbClr val="404040"/>
                </a:solidFill>
                <a:ea typeface="PS TT Commons" charset="0"/>
                <a:cs typeface="PS TT Commons" charset="0"/>
              </a:rPr>
              <a:t> in 1 region</a:t>
            </a:r>
          </a:p>
          <a:p>
            <a:pPr lvl="0" defTabSz="439502">
              <a:spcBef>
                <a:spcPts val="600"/>
              </a:spcBef>
              <a:spcAft>
                <a:spcPts val="600"/>
              </a:spcAft>
              <a:defRPr/>
            </a:pPr>
            <a:r>
              <a:rPr lang="en-US" sz="2400" dirty="0">
                <a:solidFill>
                  <a:srgbClr val="404040"/>
                </a:solidFill>
                <a:ea typeface="PS TT Commons" charset="0"/>
                <a:cs typeface="PS TT Commons" charset="0"/>
              </a:rPr>
              <a:t>Failover happens automatically to the standby</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404459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868882-3622-06DB-47B0-0BC6D5B48B31}"/>
              </a:ext>
            </a:extLst>
          </p:cNvPr>
          <p:cNvSpPr>
            <a:spLocks noGrp="1"/>
          </p:cNvSpPr>
          <p:nvPr>
            <p:ph type="body" sz="quarter" idx="10"/>
          </p:nvPr>
        </p:nvSpPr>
        <p:spPr/>
        <p:txBody>
          <a:bodyPr/>
          <a:lstStyle/>
          <a:p>
            <a:r>
              <a:rPr lang="en-US" sz="2800" dirty="0">
                <a:latin typeface="+mj-lt"/>
              </a:rPr>
              <a:t>Snapshots can be made of EBS volumes on the database instances</a:t>
            </a:r>
          </a:p>
          <a:p>
            <a:pPr lvl="1"/>
            <a:r>
              <a:rPr lang="en-US" sz="2200" dirty="0">
                <a:latin typeface="+mj-lt"/>
              </a:rPr>
              <a:t>Used for backup and recovery</a:t>
            </a:r>
          </a:p>
          <a:p>
            <a:pPr lvl="1"/>
            <a:r>
              <a:rPr lang="en-US" sz="2200" dirty="0">
                <a:latin typeface="+mj-lt"/>
              </a:rPr>
              <a:t>Stored in S3, like all other EBS snapshots</a:t>
            </a:r>
          </a:p>
          <a:p>
            <a:r>
              <a:rPr lang="en-US" sz="2800" dirty="0">
                <a:latin typeface="+mj-lt"/>
              </a:rPr>
              <a:t>Automated snapshots are also possible</a:t>
            </a:r>
          </a:p>
          <a:p>
            <a:pPr lvl="1"/>
            <a:r>
              <a:rPr lang="en-US" sz="2200" dirty="0">
                <a:latin typeface="+mj-lt"/>
              </a:rPr>
              <a:t>Can impact performance, so choose a time when the database is less busy</a:t>
            </a:r>
          </a:p>
          <a:p>
            <a:r>
              <a:rPr lang="en-US" sz="2800" dirty="0">
                <a:latin typeface="+mj-lt"/>
              </a:rPr>
              <a:t>Auto Scaling for </a:t>
            </a:r>
            <a:r>
              <a:rPr lang="en-US" sz="2800" dirty="0" err="1">
                <a:latin typeface="+mj-lt"/>
              </a:rPr>
              <a:t>RDS</a:t>
            </a:r>
            <a:endParaRPr lang="en-US" sz="2800" dirty="0">
              <a:latin typeface="+mj-lt"/>
            </a:endParaRPr>
          </a:p>
          <a:p>
            <a:pPr lvl="1"/>
            <a:r>
              <a:rPr lang="en-US" sz="2200" dirty="0">
                <a:latin typeface="+mj-lt"/>
              </a:rPr>
              <a:t>Scales up storage capacity on the database instance when usage is reaching the limits of its provisioned size</a:t>
            </a:r>
          </a:p>
          <a:p>
            <a:pPr lvl="1"/>
            <a:r>
              <a:rPr lang="en-US" sz="2200" dirty="0">
                <a:latin typeface="+mj-lt"/>
              </a:rPr>
              <a:t>Does not cause downtime or disrupt in-flight operations/transactions</a:t>
            </a:r>
          </a:p>
        </p:txBody>
      </p:sp>
      <p:sp>
        <p:nvSpPr>
          <p:cNvPr id="4" name="Content Placeholder 3">
            <a:extLst>
              <a:ext uri="{FF2B5EF4-FFF2-40B4-BE49-F238E27FC236}">
                <a16:creationId xmlns:a16="http://schemas.microsoft.com/office/drawing/2014/main" id="{1CC3C154-B88F-3CA9-390E-41E8A134FDEE}"/>
              </a:ext>
            </a:extLst>
          </p:cNvPr>
          <p:cNvSpPr>
            <a:spLocks noGrp="1"/>
          </p:cNvSpPr>
          <p:nvPr>
            <p:ph sz="quarter" idx="14"/>
          </p:nvPr>
        </p:nvSpPr>
        <p:spPr/>
        <p:txBody>
          <a:bodyPr/>
          <a:lstStyle/>
          <a:p>
            <a:r>
              <a:rPr lang="en-US" dirty="0"/>
              <a:t>Other Notes for High Availability  with </a:t>
            </a:r>
            <a:r>
              <a:rPr lang="en-US" dirty="0" err="1"/>
              <a:t>RDS</a:t>
            </a:r>
            <a:endParaRPr lang="en-US" dirty="0"/>
          </a:p>
        </p:txBody>
      </p:sp>
    </p:spTree>
    <p:extLst>
      <p:ext uri="{BB962C8B-B14F-4D97-AF65-F5344CB8AC3E}">
        <p14:creationId xmlns:p14="http://schemas.microsoft.com/office/powerpoint/2010/main" val="348695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563359"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a:t>
            </a:r>
            <a:r>
              <a:rPr lang="en-US" sz="2600" dirty="0">
                <a:solidFill>
                  <a:schemeClr val="accent2"/>
                </a:solidFill>
              </a:rPr>
              <a:t> </a:t>
            </a:r>
          </a:p>
          <a:p>
            <a:pPr marL="0" indent="0">
              <a:spcBef>
                <a:spcPts val="600"/>
              </a:spcBef>
              <a:buSzPct val="100000"/>
              <a:buNone/>
            </a:pPr>
            <a:r>
              <a:rPr lang="en-US" sz="2600" dirty="0"/>
              <a:t>Storage</a:t>
            </a:r>
          </a:p>
          <a:p>
            <a:pPr marL="0" indent="0">
              <a:spcBef>
                <a:spcPts val="600"/>
              </a:spcBef>
              <a:buSzPct val="100000"/>
              <a:buNone/>
            </a:pPr>
            <a:r>
              <a:rPr lang="en-US" sz="2600" dirty="0">
                <a:solidFill>
                  <a:schemeClr val="accent2"/>
                </a:solidFill>
              </a:rPr>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799111"/>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380650"/>
            <a:ext cx="11725734" cy="798250"/>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Amazon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RDS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a:t>
            </a:r>
            <a:b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b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and Connecting to a MySQL Database</a:t>
            </a:r>
          </a:p>
        </p:txBody>
      </p:sp>
      <p:pic>
        <p:nvPicPr>
          <p:cNvPr id="3" name="Picture 2" descr="A blue sign with white text&#10;&#10;Description automatically generated with medium confidence">
            <a:extLst>
              <a:ext uri="{FF2B5EF4-FFF2-40B4-BE49-F238E27FC236}">
                <a16:creationId xmlns:a16="http://schemas.microsoft.com/office/drawing/2014/main" id="{F7CB15A0-2BEF-FACC-3800-DF69EF53E451}"/>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4006286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0A995A-D934-48A4-96AD-9407026DF360}"/>
              </a:ext>
            </a:extLst>
          </p:cNvPr>
          <p:cNvSpPr>
            <a:spLocks noGrp="1"/>
          </p:cNvSpPr>
          <p:nvPr>
            <p:ph sz="quarter" idx="14"/>
          </p:nvPr>
        </p:nvSpPr>
        <p:spPr/>
        <p:txBody>
          <a:bodyPr/>
          <a:lstStyle/>
          <a:p>
            <a:r>
              <a:rPr lang="en-US" dirty="0"/>
              <a:t>Amazon Redshift</a:t>
            </a:r>
          </a:p>
        </p:txBody>
      </p:sp>
      <p:sp>
        <p:nvSpPr>
          <p:cNvPr id="4" name="Text Placeholder 3">
            <a:extLst>
              <a:ext uri="{FF2B5EF4-FFF2-40B4-BE49-F238E27FC236}">
                <a16:creationId xmlns:a16="http://schemas.microsoft.com/office/drawing/2014/main" id="{C2F44AF8-43FF-4A92-88AE-24EC9FC1915E}"/>
              </a:ext>
            </a:extLst>
          </p:cNvPr>
          <p:cNvSpPr>
            <a:spLocks noGrp="1"/>
          </p:cNvSpPr>
          <p:nvPr>
            <p:ph type="body" sz="quarter" idx="10"/>
          </p:nvPr>
        </p:nvSpPr>
        <p:spPr/>
        <p:txBody>
          <a:bodyPr/>
          <a:lstStyle/>
          <a:p>
            <a:r>
              <a:rPr lang="en-US" sz="2800" dirty="0">
                <a:latin typeface="+mj-lt"/>
              </a:rPr>
              <a:t>Data warehousing service</a:t>
            </a:r>
          </a:p>
          <a:p>
            <a:pPr lvl="1"/>
            <a:r>
              <a:rPr lang="en-US" sz="2400" dirty="0">
                <a:latin typeface="+mj-lt"/>
              </a:rPr>
              <a:t>Can handle massive amount of data (exabytes), structured and unstructured</a:t>
            </a:r>
          </a:p>
          <a:p>
            <a:r>
              <a:rPr lang="en-US" sz="2800" dirty="0">
                <a:latin typeface="+mj-lt"/>
              </a:rPr>
              <a:t>OLAP-style (Online Analytical Processing) columnar database based on PostgreSQL</a:t>
            </a:r>
          </a:p>
          <a:p>
            <a:pPr lvl="1"/>
            <a:r>
              <a:rPr lang="en-US" sz="2400" dirty="0">
                <a:latin typeface="+mj-lt"/>
              </a:rPr>
              <a:t>Can use SQL queries</a:t>
            </a:r>
          </a:p>
          <a:p>
            <a:r>
              <a:rPr lang="en-US" sz="2800" dirty="0">
                <a:latin typeface="+mj-lt"/>
              </a:rPr>
              <a:t>Use cases</a:t>
            </a:r>
          </a:p>
          <a:p>
            <a:pPr lvl="1"/>
            <a:r>
              <a:rPr lang="en-US" sz="2400" dirty="0">
                <a:latin typeface="+mj-lt"/>
              </a:rPr>
              <a:t>Real-time analytics</a:t>
            </a:r>
          </a:p>
          <a:p>
            <a:pPr lvl="1"/>
            <a:r>
              <a:rPr lang="en-US" sz="2400" dirty="0">
                <a:latin typeface="+mj-lt"/>
              </a:rPr>
              <a:t>Log analysis</a:t>
            </a:r>
          </a:p>
          <a:p>
            <a:pPr lvl="1"/>
            <a:r>
              <a:rPr lang="en-US" sz="2400" dirty="0">
                <a:latin typeface="+mj-lt"/>
              </a:rPr>
              <a:t>Combining multiple data sources</a:t>
            </a:r>
          </a:p>
        </p:txBody>
      </p:sp>
      <p:pic>
        <p:nvPicPr>
          <p:cNvPr id="6" name="Graphic 23">
            <a:extLst>
              <a:ext uri="{FF2B5EF4-FFF2-40B4-BE49-F238E27FC236}">
                <a16:creationId xmlns:a16="http://schemas.microsoft.com/office/drawing/2014/main" id="{C61B4FE3-39FD-4CB0-B591-6AEDC5614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551" y="20842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1C39C1-6592-4BE6-93E8-0D3CB7ED8C7E}"/>
              </a:ext>
            </a:extLst>
          </p:cNvPr>
          <p:cNvSpPr>
            <a:spLocks noGrp="1"/>
          </p:cNvSpPr>
          <p:nvPr>
            <p:ph type="title"/>
          </p:nvPr>
        </p:nvSpPr>
        <p:spPr/>
        <p:txBody>
          <a:bodyPr/>
          <a:lstStyle/>
          <a:p>
            <a:r>
              <a:rPr lang="en-US" dirty="0"/>
              <a:t>Amazon Redshift</a:t>
            </a:r>
          </a:p>
        </p:txBody>
      </p:sp>
      <p:sp>
        <p:nvSpPr>
          <p:cNvPr id="10" name="Rectangle 9">
            <a:extLst>
              <a:ext uri="{FF2B5EF4-FFF2-40B4-BE49-F238E27FC236}">
                <a16:creationId xmlns:a16="http://schemas.microsoft.com/office/drawing/2014/main" id="{34AB47C0-736D-4BE3-B601-712468717880}"/>
              </a:ext>
            </a:extLst>
          </p:cNvPr>
          <p:cNvSpPr/>
          <p:nvPr/>
        </p:nvSpPr>
        <p:spPr>
          <a:xfrm>
            <a:off x="7658389" y="1752600"/>
            <a:ext cx="3007339" cy="332740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803B23F8-1013-41B6-BD6B-3455F0A13DEB}"/>
              </a:ext>
            </a:extLst>
          </p:cNvPr>
          <p:cNvSpPr txBox="1"/>
          <p:nvPr/>
        </p:nvSpPr>
        <p:spPr>
          <a:xfrm>
            <a:off x="1245350" y="2988322"/>
            <a:ext cx="1214823"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 Data Lake</a:t>
            </a:r>
          </a:p>
        </p:txBody>
      </p:sp>
      <p:cxnSp>
        <p:nvCxnSpPr>
          <p:cNvPr id="16" name="Straight Arrow Connector 15">
            <a:extLst>
              <a:ext uri="{FF2B5EF4-FFF2-40B4-BE49-F238E27FC236}">
                <a16:creationId xmlns:a16="http://schemas.microsoft.com/office/drawing/2014/main" id="{74E987D9-5E8E-4723-A851-22E50836FEE9}"/>
              </a:ext>
            </a:extLst>
          </p:cNvPr>
          <p:cNvCxnSpPr>
            <a:cxnSpLocks/>
            <a:stCxn id="22" idx="3"/>
            <a:endCxn id="18" idx="1"/>
          </p:cNvCxnSpPr>
          <p:nvPr/>
        </p:nvCxnSpPr>
        <p:spPr>
          <a:xfrm>
            <a:off x="4533611" y="3416300"/>
            <a:ext cx="721974" cy="1270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E927BB1-E4FA-45EE-B3D5-08D4B1567B13}"/>
              </a:ext>
            </a:extLst>
          </p:cNvPr>
          <p:cNvSpPr/>
          <p:nvPr/>
        </p:nvSpPr>
        <p:spPr>
          <a:xfrm>
            <a:off x="5255585" y="2402325"/>
            <a:ext cx="1728829" cy="205335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D92E0C42-0667-4EF0-AF18-DE2E3D52985D}"/>
              </a:ext>
            </a:extLst>
          </p:cNvPr>
          <p:cNvSpPr txBox="1"/>
          <p:nvPr/>
        </p:nvSpPr>
        <p:spPr>
          <a:xfrm>
            <a:off x="5302505" y="3961223"/>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Redshift</a:t>
            </a:r>
          </a:p>
        </p:txBody>
      </p:sp>
      <p:cxnSp>
        <p:nvCxnSpPr>
          <p:cNvPr id="20" name="Straight Arrow Connector 19">
            <a:extLst>
              <a:ext uri="{FF2B5EF4-FFF2-40B4-BE49-F238E27FC236}">
                <a16:creationId xmlns:a16="http://schemas.microsoft.com/office/drawing/2014/main" id="{415A3119-D4D0-45E8-BEA7-C84DD1F08850}"/>
              </a:ext>
            </a:extLst>
          </p:cNvPr>
          <p:cNvCxnSpPr>
            <a:cxnSpLocks/>
            <a:stCxn id="18" idx="3"/>
            <a:endCxn id="10" idx="1"/>
          </p:cNvCxnSpPr>
          <p:nvPr/>
        </p:nvCxnSpPr>
        <p:spPr>
          <a:xfrm flipV="1">
            <a:off x="6984414" y="3416300"/>
            <a:ext cx="673975" cy="1270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8E7F957-2A64-451E-AC7C-1E9D50EA6B60}"/>
              </a:ext>
            </a:extLst>
          </p:cNvPr>
          <p:cNvSpPr/>
          <p:nvPr/>
        </p:nvSpPr>
        <p:spPr>
          <a:xfrm>
            <a:off x="939800" y="1752600"/>
            <a:ext cx="3593811" cy="332740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23" name="Graphic 23">
            <a:extLst>
              <a:ext uri="{FF2B5EF4-FFF2-40B4-BE49-F238E27FC236}">
                <a16:creationId xmlns:a16="http://schemas.microsoft.com/office/drawing/2014/main" id="{9CD9AAA4-20C4-42D7-A04D-55B5A44BC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203" y="2766688"/>
            <a:ext cx="1194535" cy="119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6">
            <a:extLst>
              <a:ext uri="{FF2B5EF4-FFF2-40B4-BE49-F238E27FC236}">
                <a16:creationId xmlns:a16="http://schemas.microsoft.com/office/drawing/2014/main" id="{8DA1ED16-768D-4931-98DC-2EB1BBF5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62" y="36726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1D1258EE-E2A7-4CC5-847E-C79D84E065E0}"/>
              </a:ext>
            </a:extLst>
          </p:cNvPr>
          <p:cNvSpPr txBox="1"/>
          <p:nvPr/>
        </p:nvSpPr>
        <p:spPr>
          <a:xfrm>
            <a:off x="1420301" y="4377383"/>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RDS</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27" name="Graphic 7">
            <a:extLst>
              <a:ext uri="{FF2B5EF4-FFF2-40B4-BE49-F238E27FC236}">
                <a16:creationId xmlns:a16="http://schemas.microsoft.com/office/drawing/2014/main" id="{CB2EA8FE-EC8C-4DB4-A4AF-542E34123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39" y="212341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3">
            <a:extLst>
              <a:ext uri="{FF2B5EF4-FFF2-40B4-BE49-F238E27FC236}">
                <a16:creationId xmlns:a16="http://schemas.microsoft.com/office/drawing/2014/main" id="{8AA81A7B-8A4C-4CFA-B2E1-A0A966D363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39" y="36726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5CC44181-789E-4D31-BE9B-982FB8B709E3}"/>
              </a:ext>
            </a:extLst>
          </p:cNvPr>
          <p:cNvSpPr txBox="1"/>
          <p:nvPr/>
        </p:nvSpPr>
        <p:spPr>
          <a:xfrm>
            <a:off x="3058478" y="2853410"/>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Aurora</a:t>
            </a:r>
          </a:p>
        </p:txBody>
      </p:sp>
      <p:sp>
        <p:nvSpPr>
          <p:cNvPr id="30" name="TextBox 29">
            <a:extLst>
              <a:ext uri="{FF2B5EF4-FFF2-40B4-BE49-F238E27FC236}">
                <a16:creationId xmlns:a16="http://schemas.microsoft.com/office/drawing/2014/main" id="{D8096439-4DF0-40FC-9139-2E689AA1093F}"/>
              </a:ext>
            </a:extLst>
          </p:cNvPr>
          <p:cNvSpPr txBox="1"/>
          <p:nvPr/>
        </p:nvSpPr>
        <p:spPr>
          <a:xfrm>
            <a:off x="2865178" y="4422711"/>
            <a:ext cx="1296961"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DynamoDB</a:t>
            </a:r>
          </a:p>
        </p:txBody>
      </p:sp>
      <p:pic>
        <p:nvPicPr>
          <p:cNvPr id="31" name="Graphic 6">
            <a:extLst>
              <a:ext uri="{FF2B5EF4-FFF2-40B4-BE49-F238E27FC236}">
                <a16:creationId xmlns:a16="http://schemas.microsoft.com/office/drawing/2014/main" id="{55F96AF7-2419-432F-8BD6-FD1B25A3DC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6271" y="2113858"/>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5F78468F-81A7-4437-AB5B-7FCB822E43C3}"/>
              </a:ext>
            </a:extLst>
          </p:cNvPr>
          <p:cNvSpPr txBox="1"/>
          <p:nvPr/>
        </p:nvSpPr>
        <p:spPr>
          <a:xfrm>
            <a:off x="8008353" y="5285220"/>
            <a:ext cx="2467610"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Analytics and Machine Learning Tools</a:t>
            </a:r>
          </a:p>
        </p:txBody>
      </p:sp>
      <p:pic>
        <p:nvPicPr>
          <p:cNvPr id="37" name="Graphic 7">
            <a:extLst>
              <a:ext uri="{FF2B5EF4-FFF2-40B4-BE49-F238E27FC236}">
                <a16:creationId xmlns:a16="http://schemas.microsoft.com/office/drawing/2014/main" id="{A87A8EF6-250C-49D0-BD6C-15C74CAE0B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8911" y="21138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5861BFDF-9CB3-49B1-B660-4AD8AAA29B91}"/>
              </a:ext>
            </a:extLst>
          </p:cNvPr>
          <p:cNvSpPr txBox="1"/>
          <p:nvPr/>
        </p:nvSpPr>
        <p:spPr>
          <a:xfrm>
            <a:off x="7932934" y="2863535"/>
            <a:ext cx="1181894"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QuickSight</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39" name="Graphic 22">
            <a:extLst>
              <a:ext uri="{FF2B5EF4-FFF2-40B4-BE49-F238E27FC236}">
                <a16:creationId xmlns:a16="http://schemas.microsoft.com/office/drawing/2014/main" id="{10EB1BA2-00C9-47F6-A8BD-9017AE476B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2105" y="21138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84173880-9278-442E-A826-6AC06D96A1B5}"/>
              </a:ext>
            </a:extLst>
          </p:cNvPr>
          <p:cNvSpPr txBox="1"/>
          <p:nvPr/>
        </p:nvSpPr>
        <p:spPr>
          <a:xfrm>
            <a:off x="9242158" y="2863535"/>
            <a:ext cx="1181894"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SageMaker</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44" name="Graphic 14">
            <a:extLst>
              <a:ext uri="{FF2B5EF4-FFF2-40B4-BE49-F238E27FC236}">
                <a16:creationId xmlns:a16="http://schemas.microsoft.com/office/drawing/2014/main" id="{C042CBC1-0A6D-4D6F-BA82-8082B6A7CE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81058" y="367268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57885881-7EC0-463C-B8AF-F7D420251596}"/>
              </a:ext>
            </a:extLst>
          </p:cNvPr>
          <p:cNvSpPr txBox="1"/>
          <p:nvPr/>
        </p:nvSpPr>
        <p:spPr>
          <a:xfrm>
            <a:off x="8571111" y="4391867"/>
            <a:ext cx="1181894"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Athena</a:t>
            </a:r>
          </a:p>
        </p:txBody>
      </p:sp>
    </p:spTree>
    <p:extLst>
      <p:ext uri="{BB962C8B-B14F-4D97-AF65-F5344CB8AC3E}">
        <p14:creationId xmlns:p14="http://schemas.microsoft.com/office/powerpoint/2010/main" val="414075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8" grpId="0" animBg="1"/>
      <p:bldP spid="19" grpId="0" animBg="1"/>
      <p:bldP spid="22" grpId="0" animBg="1"/>
      <p:bldP spid="26" grpId="0"/>
      <p:bldP spid="29" grpId="0"/>
      <p:bldP spid="30" grpId="0"/>
      <p:bldP spid="35" grpId="0" animBg="1"/>
      <p:bldP spid="38" grpId="0"/>
      <p:bldP spid="40"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D0A995A-D934-48A4-96AD-9407026DF360}"/>
              </a:ext>
            </a:extLst>
          </p:cNvPr>
          <p:cNvSpPr>
            <a:spLocks noGrp="1"/>
          </p:cNvSpPr>
          <p:nvPr>
            <p:ph sz="quarter" idx="14"/>
          </p:nvPr>
        </p:nvSpPr>
        <p:spPr/>
        <p:txBody>
          <a:bodyPr/>
          <a:lstStyle/>
          <a:p>
            <a:r>
              <a:rPr lang="en-US" dirty="0"/>
              <a:t>Amazon Redshift</a:t>
            </a:r>
          </a:p>
        </p:txBody>
      </p:sp>
      <p:sp>
        <p:nvSpPr>
          <p:cNvPr id="4" name="Text Placeholder 3">
            <a:extLst>
              <a:ext uri="{FF2B5EF4-FFF2-40B4-BE49-F238E27FC236}">
                <a16:creationId xmlns:a16="http://schemas.microsoft.com/office/drawing/2014/main" id="{C2F44AF8-43FF-4A92-88AE-24EC9FC1915E}"/>
              </a:ext>
            </a:extLst>
          </p:cNvPr>
          <p:cNvSpPr>
            <a:spLocks noGrp="1"/>
          </p:cNvSpPr>
          <p:nvPr>
            <p:ph type="body" sz="quarter" idx="10"/>
          </p:nvPr>
        </p:nvSpPr>
        <p:spPr/>
        <p:txBody>
          <a:bodyPr/>
          <a:lstStyle/>
          <a:p>
            <a:r>
              <a:rPr lang="en-US" sz="2800" dirty="0">
                <a:latin typeface="+mj-lt"/>
              </a:rPr>
              <a:t>Data warehousing service</a:t>
            </a:r>
          </a:p>
          <a:p>
            <a:pPr lvl="1"/>
            <a:r>
              <a:rPr lang="en-US" sz="2400" dirty="0">
                <a:latin typeface="+mj-lt"/>
              </a:rPr>
              <a:t>Can handle massive amount of data (exabytes), structured and unstructured</a:t>
            </a:r>
          </a:p>
          <a:p>
            <a:r>
              <a:rPr lang="en-US" sz="2800" dirty="0">
                <a:latin typeface="+mj-lt"/>
              </a:rPr>
              <a:t>OLAP-style (Online Analytical Processing) columnar database based on PostgreSQL</a:t>
            </a:r>
          </a:p>
          <a:p>
            <a:pPr lvl="1"/>
            <a:r>
              <a:rPr lang="en-US" sz="2400" dirty="0">
                <a:latin typeface="+mj-lt"/>
              </a:rPr>
              <a:t>Can use SQL queries</a:t>
            </a:r>
          </a:p>
          <a:p>
            <a:r>
              <a:rPr lang="en-US" sz="2800" dirty="0">
                <a:latin typeface="+mj-lt"/>
              </a:rPr>
              <a:t>Use cases</a:t>
            </a:r>
          </a:p>
          <a:p>
            <a:pPr lvl="1"/>
            <a:r>
              <a:rPr lang="en-US" sz="2400" dirty="0">
                <a:latin typeface="+mj-lt"/>
              </a:rPr>
              <a:t>Real-time analytics</a:t>
            </a:r>
          </a:p>
          <a:p>
            <a:pPr lvl="1"/>
            <a:r>
              <a:rPr lang="en-US" sz="2400" dirty="0">
                <a:latin typeface="+mj-lt"/>
              </a:rPr>
              <a:t>Log analysis</a:t>
            </a:r>
          </a:p>
          <a:p>
            <a:pPr lvl="1"/>
            <a:r>
              <a:rPr lang="en-US" sz="2400" dirty="0">
                <a:latin typeface="+mj-lt"/>
              </a:rPr>
              <a:t>Combining multiple data sources</a:t>
            </a:r>
          </a:p>
        </p:txBody>
      </p:sp>
      <p:pic>
        <p:nvPicPr>
          <p:cNvPr id="6" name="Graphic 23">
            <a:extLst>
              <a:ext uri="{FF2B5EF4-FFF2-40B4-BE49-F238E27FC236}">
                <a16:creationId xmlns:a16="http://schemas.microsoft.com/office/drawing/2014/main" id="{C61B4FE3-39FD-4CB0-B591-6AEDC5614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551" y="208422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639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246275813"/>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
        <p:nvSpPr>
          <p:cNvPr id="4" name="Rectangle 3">
            <a:extLst>
              <a:ext uri="{FF2B5EF4-FFF2-40B4-BE49-F238E27FC236}">
                <a16:creationId xmlns:a16="http://schemas.microsoft.com/office/drawing/2014/main" id="{CF5F70CA-D895-49B1-9FC8-D859171CB302}"/>
              </a:ext>
            </a:extLst>
          </p:cNvPr>
          <p:cNvSpPr/>
          <p:nvPr/>
        </p:nvSpPr>
        <p:spPr>
          <a:xfrm>
            <a:off x="504972" y="3003300"/>
            <a:ext cx="11202351" cy="112293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87314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D2BFB-033B-4399-AA68-0F2C94D996F2}"/>
              </a:ext>
            </a:extLst>
          </p:cNvPr>
          <p:cNvSpPr>
            <a:spLocks noGrp="1"/>
          </p:cNvSpPr>
          <p:nvPr>
            <p:ph type="title"/>
          </p:nvPr>
        </p:nvSpPr>
        <p:spPr/>
        <p:txBody>
          <a:bodyPr/>
          <a:lstStyle/>
          <a:p>
            <a:r>
              <a:rPr lang="en-US" dirty="0"/>
              <a:t>Non-Relational/NoSQL Databases</a:t>
            </a:r>
          </a:p>
        </p:txBody>
      </p:sp>
      <p:sp>
        <p:nvSpPr>
          <p:cNvPr id="13" name="TextBox 12">
            <a:extLst>
              <a:ext uri="{FF2B5EF4-FFF2-40B4-BE49-F238E27FC236}">
                <a16:creationId xmlns:a16="http://schemas.microsoft.com/office/drawing/2014/main" id="{170E63D3-3335-43E5-9C14-3A64FE4C6E20}"/>
              </a:ext>
            </a:extLst>
          </p:cNvPr>
          <p:cNvSpPr txBox="1"/>
          <p:nvPr/>
        </p:nvSpPr>
        <p:spPr>
          <a:xfrm>
            <a:off x="2761927" y="1520023"/>
            <a:ext cx="6668145" cy="5016758"/>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"first name"</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"Jeremy"</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"last name"</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"Dunn"</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"age"</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B050"/>
                </a:solidFill>
                <a:effectLst/>
                <a:uLnTx/>
                <a:uFillTx/>
                <a:latin typeface="Courier New" panose="02070309020205020404" pitchFamily="49" charset="0"/>
                <a:ea typeface="+mn-ea"/>
                <a:cs typeface="Courier New" panose="02070309020205020404" pitchFamily="49" charset="0"/>
              </a:rPr>
              <a:t>27</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"hobbies"</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"Hiking"</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"Surfing"</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"Kayaking"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"address"</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"number"</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"2401"</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"street"</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"Monterey Avenue"</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"city"</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"Monterey"</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0070C0"/>
                </a:solidFill>
                <a:effectLst/>
                <a:uLnTx/>
                <a:uFillTx/>
                <a:latin typeface="Courier New" panose="02070309020205020404" pitchFamily="49" charset="0"/>
                <a:ea typeface="+mn-ea"/>
                <a:cs typeface="Courier New" panose="02070309020205020404" pitchFamily="49" charset="0"/>
              </a:rPr>
              <a:t>"state"</a:t>
            </a: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r>
              <a:rPr kumimoji="0" lang="en-US" sz="2000" b="0" i="0" u="none" strike="noStrike" kern="1200" cap="none" spc="0" normalizeH="0" baseline="0" noProof="0" dirty="0">
                <a:ln>
                  <a:noFill/>
                </a:ln>
                <a:solidFill>
                  <a:srgbClr val="C00000"/>
                </a:solidFill>
                <a:effectLst/>
                <a:uLnTx/>
                <a:uFillTx/>
                <a:latin typeface="Courier New" panose="02070309020205020404" pitchFamily="49" charset="0"/>
                <a:ea typeface="+mn-ea"/>
                <a:cs typeface="Courier New" panose="02070309020205020404" pitchFamily="49" charset="0"/>
              </a:rPr>
              <a:t>"CA"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ourier New" panose="02070309020205020404" pitchFamily="49" charset="0"/>
                <a:ea typeface="+mn-ea"/>
                <a:cs typeface="Courier New" panose="02070309020205020404" pitchFamily="49" charset="0"/>
              </a:rPr>
              <a:t>}</a:t>
            </a:r>
          </a:p>
        </p:txBody>
      </p:sp>
      <p:sp>
        <p:nvSpPr>
          <p:cNvPr id="14" name="Rectangle 13">
            <a:extLst>
              <a:ext uri="{FF2B5EF4-FFF2-40B4-BE49-F238E27FC236}">
                <a16:creationId xmlns:a16="http://schemas.microsoft.com/office/drawing/2014/main" id="{1F336356-7684-41EF-AB05-F41051A9BE33}"/>
              </a:ext>
            </a:extLst>
          </p:cNvPr>
          <p:cNvSpPr/>
          <p:nvPr/>
        </p:nvSpPr>
        <p:spPr>
          <a:xfrm>
            <a:off x="1413575" y="1520023"/>
            <a:ext cx="1348352" cy="543832"/>
          </a:xfrm>
          <a:prstGeom prst="rect">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t>JSON</a:t>
            </a:r>
          </a:p>
        </p:txBody>
      </p:sp>
      <p:sp>
        <p:nvSpPr>
          <p:cNvPr id="15" name="Rectangle 14">
            <a:extLst>
              <a:ext uri="{FF2B5EF4-FFF2-40B4-BE49-F238E27FC236}">
                <a16:creationId xmlns:a16="http://schemas.microsoft.com/office/drawing/2014/main" id="{6F284BF4-6CDC-4334-A7C3-93656135FDF0}"/>
              </a:ext>
            </a:extLst>
          </p:cNvPr>
          <p:cNvSpPr/>
          <p:nvPr/>
        </p:nvSpPr>
        <p:spPr>
          <a:xfrm>
            <a:off x="3684087" y="2770082"/>
            <a:ext cx="2685181" cy="128165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129DB5AD-6782-4184-B331-AB959A27B4A0}"/>
              </a:ext>
            </a:extLst>
          </p:cNvPr>
          <p:cNvSpPr/>
          <p:nvPr/>
        </p:nvSpPr>
        <p:spPr>
          <a:xfrm>
            <a:off x="7776112" y="2436105"/>
            <a:ext cx="2786785" cy="667953"/>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Supports arrays</a:t>
            </a:r>
          </a:p>
        </p:txBody>
      </p:sp>
      <p:cxnSp>
        <p:nvCxnSpPr>
          <p:cNvPr id="17" name="Connector: Elbow 16">
            <a:extLst>
              <a:ext uri="{FF2B5EF4-FFF2-40B4-BE49-F238E27FC236}">
                <a16:creationId xmlns:a16="http://schemas.microsoft.com/office/drawing/2014/main" id="{90F2BD48-818E-4F1E-833F-3DA8C80DD347}"/>
              </a:ext>
            </a:extLst>
          </p:cNvPr>
          <p:cNvCxnSpPr>
            <a:cxnSpLocks/>
            <a:stCxn id="16" idx="1"/>
            <a:endCxn id="15" idx="3"/>
          </p:cNvCxnSpPr>
          <p:nvPr/>
        </p:nvCxnSpPr>
        <p:spPr>
          <a:xfrm rot="10800000" flipV="1">
            <a:off x="6369268" y="2770082"/>
            <a:ext cx="1406844" cy="640828"/>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6EFFAC-FADC-4707-9457-09DB1C90D4D4}"/>
              </a:ext>
            </a:extLst>
          </p:cNvPr>
          <p:cNvSpPr/>
          <p:nvPr/>
        </p:nvSpPr>
        <p:spPr>
          <a:xfrm>
            <a:off x="3684087" y="4287749"/>
            <a:ext cx="5318023" cy="157702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4564AF17-CAE9-4CE0-A701-C354E84ACB4F}"/>
              </a:ext>
            </a:extLst>
          </p:cNvPr>
          <p:cNvSpPr/>
          <p:nvPr/>
        </p:nvSpPr>
        <p:spPr>
          <a:xfrm>
            <a:off x="7776112" y="5735576"/>
            <a:ext cx="2571588" cy="667953"/>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And nesting…</a:t>
            </a:r>
          </a:p>
        </p:txBody>
      </p:sp>
      <p:cxnSp>
        <p:nvCxnSpPr>
          <p:cNvPr id="25" name="Connector: Elbow 24">
            <a:extLst>
              <a:ext uri="{FF2B5EF4-FFF2-40B4-BE49-F238E27FC236}">
                <a16:creationId xmlns:a16="http://schemas.microsoft.com/office/drawing/2014/main" id="{34877791-49D2-484F-AF9D-53B2629CCCB5}"/>
              </a:ext>
            </a:extLst>
          </p:cNvPr>
          <p:cNvCxnSpPr>
            <a:cxnSpLocks/>
            <a:stCxn id="24" idx="1"/>
            <a:endCxn id="23" idx="2"/>
          </p:cNvCxnSpPr>
          <p:nvPr/>
        </p:nvCxnSpPr>
        <p:spPr>
          <a:xfrm rot="10800000">
            <a:off x="6343100" y="5864773"/>
            <a:ext cx="1433013" cy="204781"/>
          </a:xfrm>
          <a:prstGeom prst="bentConnector2">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DFB5522-32F5-48EB-81D0-054E7736E87E}"/>
              </a:ext>
            </a:extLst>
          </p:cNvPr>
          <p:cNvSpPr/>
          <p:nvPr/>
        </p:nvSpPr>
        <p:spPr>
          <a:xfrm>
            <a:off x="7776112" y="4050421"/>
            <a:ext cx="2786784" cy="640828"/>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Flexible schema</a:t>
            </a:r>
          </a:p>
        </p:txBody>
      </p:sp>
    </p:spTree>
    <p:extLst>
      <p:ext uri="{BB962C8B-B14F-4D97-AF65-F5344CB8AC3E}">
        <p14:creationId xmlns:p14="http://schemas.microsoft.com/office/powerpoint/2010/main" val="70698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P spid="3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5010CD-7E39-4CAF-9DE9-500472C1C277}"/>
              </a:ext>
            </a:extLst>
          </p:cNvPr>
          <p:cNvSpPr>
            <a:spLocks noGrp="1"/>
          </p:cNvSpPr>
          <p:nvPr>
            <p:ph type="title"/>
          </p:nvPr>
        </p:nvSpPr>
        <p:spPr/>
        <p:txBody>
          <a:bodyPr/>
          <a:lstStyle/>
          <a:p>
            <a:r>
              <a:rPr lang="en-US" dirty="0"/>
              <a:t>Key-Value Database</a:t>
            </a:r>
          </a:p>
        </p:txBody>
      </p:sp>
      <p:sp>
        <p:nvSpPr>
          <p:cNvPr id="5" name="Rectangle 4">
            <a:extLst>
              <a:ext uri="{FF2B5EF4-FFF2-40B4-BE49-F238E27FC236}">
                <a16:creationId xmlns:a16="http://schemas.microsoft.com/office/drawing/2014/main" id="{BFD11660-0C63-436C-9F2C-6FFF6A640EFF}"/>
              </a:ext>
            </a:extLst>
          </p:cNvPr>
          <p:cNvSpPr/>
          <p:nvPr/>
        </p:nvSpPr>
        <p:spPr>
          <a:xfrm>
            <a:off x="3439505" y="1907029"/>
            <a:ext cx="2399611" cy="3860157"/>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B7FF3C8C-21C7-4450-A302-DB009223E9B2}"/>
              </a:ext>
            </a:extLst>
          </p:cNvPr>
          <p:cNvSpPr/>
          <p:nvPr/>
        </p:nvSpPr>
        <p:spPr>
          <a:xfrm>
            <a:off x="3126987" y="1687110"/>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KEY</a:t>
            </a:r>
          </a:p>
        </p:txBody>
      </p:sp>
      <p:sp>
        <p:nvSpPr>
          <p:cNvPr id="7" name="TextBox 6">
            <a:extLst>
              <a:ext uri="{FF2B5EF4-FFF2-40B4-BE49-F238E27FC236}">
                <a16:creationId xmlns:a16="http://schemas.microsoft.com/office/drawing/2014/main" id="{01527879-6C32-4E9C-A726-CA1D5514C7CC}"/>
              </a:ext>
            </a:extLst>
          </p:cNvPr>
          <p:cNvSpPr txBox="1"/>
          <p:nvPr/>
        </p:nvSpPr>
        <p:spPr>
          <a:xfrm>
            <a:off x="3852539" y="2635160"/>
            <a:ext cx="82180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City</a:t>
            </a:r>
          </a:p>
        </p:txBody>
      </p:sp>
      <p:sp>
        <p:nvSpPr>
          <p:cNvPr id="8" name="TextBox 7">
            <a:extLst>
              <a:ext uri="{FF2B5EF4-FFF2-40B4-BE49-F238E27FC236}">
                <a16:creationId xmlns:a16="http://schemas.microsoft.com/office/drawing/2014/main" id="{E83285A4-BACA-4E78-B86D-816A0EAFADB6}"/>
              </a:ext>
            </a:extLst>
          </p:cNvPr>
          <p:cNvSpPr txBox="1"/>
          <p:nvPr/>
        </p:nvSpPr>
        <p:spPr>
          <a:xfrm>
            <a:off x="3852538" y="3563498"/>
            <a:ext cx="10403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State</a:t>
            </a:r>
          </a:p>
        </p:txBody>
      </p:sp>
      <p:sp>
        <p:nvSpPr>
          <p:cNvPr id="9" name="TextBox 8">
            <a:extLst>
              <a:ext uri="{FF2B5EF4-FFF2-40B4-BE49-F238E27FC236}">
                <a16:creationId xmlns:a16="http://schemas.microsoft.com/office/drawing/2014/main" id="{42A011D9-5798-4C04-9583-E74FF8D9865B}"/>
              </a:ext>
            </a:extLst>
          </p:cNvPr>
          <p:cNvSpPr txBox="1"/>
          <p:nvPr/>
        </p:nvSpPr>
        <p:spPr>
          <a:xfrm>
            <a:off x="3852538" y="4477755"/>
            <a:ext cx="14574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Country</a:t>
            </a:r>
          </a:p>
        </p:txBody>
      </p:sp>
      <p:sp>
        <p:nvSpPr>
          <p:cNvPr id="10" name="Rectangle 9">
            <a:extLst>
              <a:ext uri="{FF2B5EF4-FFF2-40B4-BE49-F238E27FC236}">
                <a16:creationId xmlns:a16="http://schemas.microsoft.com/office/drawing/2014/main" id="{C4658C35-D73A-467F-85EC-1DC69E390CCC}"/>
              </a:ext>
            </a:extLst>
          </p:cNvPr>
          <p:cNvSpPr/>
          <p:nvPr/>
        </p:nvSpPr>
        <p:spPr>
          <a:xfrm>
            <a:off x="6497054" y="1907029"/>
            <a:ext cx="2399611" cy="3860157"/>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155B4BF1-2BD5-4972-86C2-EED246E57C50}"/>
              </a:ext>
            </a:extLst>
          </p:cNvPr>
          <p:cNvSpPr/>
          <p:nvPr/>
        </p:nvSpPr>
        <p:spPr>
          <a:xfrm>
            <a:off x="6184536" y="1687110"/>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VALUE</a:t>
            </a:r>
          </a:p>
        </p:txBody>
      </p:sp>
      <p:sp>
        <p:nvSpPr>
          <p:cNvPr id="12" name="TextBox 11">
            <a:extLst>
              <a:ext uri="{FF2B5EF4-FFF2-40B4-BE49-F238E27FC236}">
                <a16:creationId xmlns:a16="http://schemas.microsoft.com/office/drawing/2014/main" id="{09BA93D7-726B-4319-BF88-5ABF3F604A6E}"/>
              </a:ext>
            </a:extLst>
          </p:cNvPr>
          <p:cNvSpPr txBox="1"/>
          <p:nvPr/>
        </p:nvSpPr>
        <p:spPr>
          <a:xfrm>
            <a:off x="6971614" y="2635160"/>
            <a:ext cx="16436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Seattle</a:t>
            </a:r>
          </a:p>
        </p:txBody>
      </p:sp>
      <p:sp>
        <p:nvSpPr>
          <p:cNvPr id="13" name="TextBox 12">
            <a:extLst>
              <a:ext uri="{FF2B5EF4-FFF2-40B4-BE49-F238E27FC236}">
                <a16:creationId xmlns:a16="http://schemas.microsoft.com/office/drawing/2014/main" id="{6661B918-3A44-450D-8745-8679D5B3D645}"/>
              </a:ext>
            </a:extLst>
          </p:cNvPr>
          <p:cNvSpPr txBox="1"/>
          <p:nvPr/>
        </p:nvSpPr>
        <p:spPr>
          <a:xfrm>
            <a:off x="6971614" y="3563498"/>
            <a:ext cx="11115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WA</a:t>
            </a:r>
          </a:p>
        </p:txBody>
      </p:sp>
      <p:sp>
        <p:nvSpPr>
          <p:cNvPr id="14" name="TextBox 13">
            <a:extLst>
              <a:ext uri="{FF2B5EF4-FFF2-40B4-BE49-F238E27FC236}">
                <a16:creationId xmlns:a16="http://schemas.microsoft.com/office/drawing/2014/main" id="{D8FCC3AA-AF2F-438D-B580-994A3A77C08B}"/>
              </a:ext>
            </a:extLst>
          </p:cNvPr>
          <p:cNvSpPr txBox="1"/>
          <p:nvPr/>
        </p:nvSpPr>
        <p:spPr>
          <a:xfrm>
            <a:off x="6971614" y="4477755"/>
            <a:ext cx="1608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USA</a:t>
            </a:r>
          </a:p>
        </p:txBody>
      </p:sp>
      <p:cxnSp>
        <p:nvCxnSpPr>
          <p:cNvPr id="16" name="Straight Arrow Connector 15">
            <a:extLst>
              <a:ext uri="{FF2B5EF4-FFF2-40B4-BE49-F238E27FC236}">
                <a16:creationId xmlns:a16="http://schemas.microsoft.com/office/drawing/2014/main" id="{5BA69EF8-1014-4BE7-A05C-96FEEFDC30AF}"/>
              </a:ext>
            </a:extLst>
          </p:cNvPr>
          <p:cNvCxnSpPr>
            <a:cxnSpLocks/>
            <a:stCxn id="7" idx="3"/>
            <a:endCxn id="12" idx="1"/>
          </p:cNvCxnSpPr>
          <p:nvPr/>
        </p:nvCxnSpPr>
        <p:spPr>
          <a:xfrm>
            <a:off x="4674341" y="2896770"/>
            <a:ext cx="229727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58C44A-48DE-410F-9BE6-855DD0466D51}"/>
              </a:ext>
            </a:extLst>
          </p:cNvPr>
          <p:cNvCxnSpPr>
            <a:cxnSpLocks/>
            <a:stCxn id="8" idx="3"/>
            <a:endCxn id="13" idx="1"/>
          </p:cNvCxnSpPr>
          <p:nvPr/>
        </p:nvCxnSpPr>
        <p:spPr>
          <a:xfrm>
            <a:off x="4892843" y="3825108"/>
            <a:ext cx="20787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A63750-679F-41D4-A12F-99C1BD5FBFCC}"/>
              </a:ext>
            </a:extLst>
          </p:cNvPr>
          <p:cNvCxnSpPr>
            <a:cxnSpLocks/>
            <a:stCxn id="9" idx="3"/>
            <a:endCxn id="14" idx="1"/>
          </p:cNvCxnSpPr>
          <p:nvPr/>
        </p:nvCxnSpPr>
        <p:spPr>
          <a:xfrm>
            <a:off x="5309939" y="4739365"/>
            <a:ext cx="16616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765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581648-EA5B-49A2-A35B-3340BEEFE402}"/>
              </a:ext>
            </a:extLst>
          </p:cNvPr>
          <p:cNvSpPr>
            <a:spLocks noGrp="1"/>
          </p:cNvSpPr>
          <p:nvPr>
            <p:ph type="body" sz="quarter" idx="10"/>
          </p:nvPr>
        </p:nvSpPr>
        <p:spPr/>
        <p:txBody>
          <a:bodyPr/>
          <a:lstStyle/>
          <a:p>
            <a:r>
              <a:rPr lang="en-US" sz="2800" dirty="0"/>
              <a:t>High performance, very fast for read and write operations</a:t>
            </a:r>
          </a:p>
          <a:p>
            <a:r>
              <a:rPr lang="en-US" sz="2800" dirty="0"/>
              <a:t>Massively scalable and serverless</a:t>
            </a:r>
          </a:p>
          <a:p>
            <a:r>
              <a:rPr lang="en-US" sz="2800" dirty="0"/>
              <a:t>Highly available across three Availability Zones</a:t>
            </a:r>
          </a:p>
        </p:txBody>
      </p:sp>
      <p:sp>
        <p:nvSpPr>
          <p:cNvPr id="5" name="Content Placeholder 4">
            <a:extLst>
              <a:ext uri="{FF2B5EF4-FFF2-40B4-BE49-F238E27FC236}">
                <a16:creationId xmlns:a16="http://schemas.microsoft.com/office/drawing/2014/main" id="{C016790D-3243-401C-A6C8-BA6A7E02D98E}"/>
              </a:ext>
            </a:extLst>
          </p:cNvPr>
          <p:cNvSpPr>
            <a:spLocks noGrp="1"/>
          </p:cNvSpPr>
          <p:nvPr>
            <p:ph sz="quarter" idx="14"/>
          </p:nvPr>
        </p:nvSpPr>
        <p:spPr/>
        <p:txBody>
          <a:bodyPr/>
          <a:lstStyle/>
          <a:p>
            <a:r>
              <a:rPr lang="en-US" dirty="0"/>
              <a:t>DynamoDB Benefits and Use Cases</a:t>
            </a:r>
          </a:p>
        </p:txBody>
      </p:sp>
      <p:pic>
        <p:nvPicPr>
          <p:cNvPr id="6" name="Graphic 23">
            <a:extLst>
              <a:ext uri="{FF2B5EF4-FFF2-40B4-BE49-F238E27FC236}">
                <a16:creationId xmlns:a16="http://schemas.microsoft.com/office/drawing/2014/main" id="{BD01D905-FE24-461F-B5FC-ED6134EBA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114" y="16639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915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94D0BB-2B77-9C15-1C79-D578617C1FFC}"/>
              </a:ext>
            </a:extLst>
          </p:cNvPr>
          <p:cNvSpPr>
            <a:spLocks noGrp="1"/>
          </p:cNvSpPr>
          <p:nvPr>
            <p:ph type="body" sz="quarter" idx="10"/>
          </p:nvPr>
        </p:nvSpPr>
        <p:spPr/>
        <p:txBody>
          <a:bodyPr/>
          <a:lstStyle/>
          <a:p>
            <a:r>
              <a:rPr lang="en-US" sz="2800" dirty="0">
                <a:latin typeface="+mj-lt"/>
              </a:rPr>
              <a:t>Scaling</a:t>
            </a:r>
          </a:p>
          <a:p>
            <a:pPr lvl="1"/>
            <a:r>
              <a:rPr lang="en-US" sz="2000" dirty="0">
                <a:latin typeface="+mj-lt"/>
              </a:rPr>
              <a:t>Auto scaling (“provisioned”): You set target, min and max capacity, and AWS will try to meet it</a:t>
            </a:r>
          </a:p>
          <a:p>
            <a:pPr lvl="1"/>
            <a:r>
              <a:rPr lang="en-US" sz="2000" dirty="0">
                <a:latin typeface="+mj-lt"/>
              </a:rPr>
              <a:t>On-demand: Scaling happens automatically based on demand (similar to serverless/Lambda)</a:t>
            </a:r>
          </a:p>
          <a:p>
            <a:pPr lvl="2"/>
            <a:r>
              <a:rPr lang="en-US" sz="1800" dirty="0">
                <a:latin typeface="+mj-lt"/>
              </a:rPr>
              <a:t>More expensive than auto scaling/provisioned</a:t>
            </a:r>
          </a:p>
          <a:p>
            <a:r>
              <a:rPr lang="en-US" sz="2800" dirty="0">
                <a:latin typeface="+mj-lt"/>
              </a:rPr>
              <a:t>DynamoDB Accelerator (DAX)</a:t>
            </a:r>
          </a:p>
          <a:p>
            <a:pPr lvl="1"/>
            <a:r>
              <a:rPr lang="en-US" sz="2000" dirty="0">
                <a:latin typeface="+mj-lt"/>
              </a:rPr>
              <a:t>Fully managed, in-memory cache for DynamoDB</a:t>
            </a:r>
          </a:p>
          <a:p>
            <a:pPr lvl="1"/>
            <a:r>
              <a:rPr lang="en-US" sz="2000" dirty="0">
                <a:latin typeface="+mj-lt"/>
              </a:rPr>
              <a:t>Delivers up to a 10 times performance (microsecond </a:t>
            </a:r>
            <a:r>
              <a:rPr lang="en-US" sz="2000" b="1" dirty="0">
                <a:latin typeface="+mj-lt"/>
              </a:rPr>
              <a:t>READ</a:t>
            </a:r>
            <a:r>
              <a:rPr lang="en-US" sz="2000" dirty="0">
                <a:latin typeface="+mj-lt"/>
              </a:rPr>
              <a:t> latency), even with millions of requests per second</a:t>
            </a:r>
          </a:p>
          <a:p>
            <a:pPr lvl="1"/>
            <a:r>
              <a:rPr lang="en-US" sz="2000" dirty="0">
                <a:latin typeface="+mj-lt"/>
              </a:rPr>
              <a:t>No re-coding necessary; provision a DAX cluster and shift existing calls to it</a:t>
            </a:r>
          </a:p>
          <a:p>
            <a:pPr lvl="2"/>
            <a:r>
              <a:rPr lang="en-US" sz="2000" dirty="0">
                <a:latin typeface="+mj-lt"/>
              </a:rPr>
              <a:t>Similar performance results as </a:t>
            </a:r>
            <a:r>
              <a:rPr lang="en-US" sz="2000" dirty="0" err="1">
                <a:latin typeface="+mj-lt"/>
              </a:rPr>
              <a:t>ElastiCache</a:t>
            </a:r>
            <a:r>
              <a:rPr lang="en-US" sz="2000" dirty="0">
                <a:latin typeface="+mj-lt"/>
              </a:rPr>
              <a:t>, but with less effort</a:t>
            </a:r>
          </a:p>
        </p:txBody>
      </p:sp>
      <p:sp>
        <p:nvSpPr>
          <p:cNvPr id="4" name="Content Placeholder 3">
            <a:extLst>
              <a:ext uri="{FF2B5EF4-FFF2-40B4-BE49-F238E27FC236}">
                <a16:creationId xmlns:a16="http://schemas.microsoft.com/office/drawing/2014/main" id="{2E587569-230F-9307-CB24-18588EA49A25}"/>
              </a:ext>
            </a:extLst>
          </p:cNvPr>
          <p:cNvSpPr>
            <a:spLocks noGrp="1"/>
          </p:cNvSpPr>
          <p:nvPr>
            <p:ph sz="quarter" idx="14"/>
          </p:nvPr>
        </p:nvSpPr>
        <p:spPr/>
        <p:txBody>
          <a:bodyPr/>
          <a:lstStyle/>
          <a:p>
            <a:r>
              <a:rPr lang="en-US" dirty="0"/>
              <a:t>Scaling and Performance for DynamoDB</a:t>
            </a:r>
          </a:p>
        </p:txBody>
      </p:sp>
    </p:spTree>
    <p:extLst>
      <p:ext uri="{BB962C8B-B14F-4D97-AF65-F5344CB8AC3E}">
        <p14:creationId xmlns:p14="http://schemas.microsoft.com/office/powerpoint/2010/main" val="13813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 DynamoDB Table</a:t>
            </a:r>
          </a:p>
        </p:txBody>
      </p:sp>
      <p:pic>
        <p:nvPicPr>
          <p:cNvPr id="3" name="Picture 2" descr="A blue sign with white text&#10;&#10;Description automatically generated with medium confidence">
            <a:extLst>
              <a:ext uri="{FF2B5EF4-FFF2-40B4-BE49-F238E27FC236}">
                <a16:creationId xmlns:a16="http://schemas.microsoft.com/office/drawing/2014/main" id="{157E303E-91E5-F383-C6AD-2EBE0DF62CF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50596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29EF9-1413-4203-BBF3-919C2861B789}"/>
              </a:ext>
            </a:extLst>
          </p:cNvPr>
          <p:cNvSpPr/>
          <p:nvPr/>
        </p:nvSpPr>
        <p:spPr>
          <a:xfrm>
            <a:off x="0" y="1577340"/>
            <a:ext cx="12192000" cy="3691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2" name="Graphic 8">
            <a:extLst>
              <a:ext uri="{FF2B5EF4-FFF2-40B4-BE49-F238E27FC236}">
                <a16:creationId xmlns:a16="http://schemas.microsoft.com/office/drawing/2014/main" id="{D5E6B83E-D8C7-4165-9CD0-893E8752C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2" y="2500153"/>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B8453380-6CA3-46B6-A956-9AB295AD17F6}"/>
              </a:ext>
            </a:extLst>
          </p:cNvPr>
          <p:cNvSpPr txBox="1"/>
          <p:nvPr/>
        </p:nvSpPr>
        <p:spPr>
          <a:xfrm>
            <a:off x="2799847" y="4357846"/>
            <a:ext cx="864922"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pic>
        <p:nvPicPr>
          <p:cNvPr id="5" name="Graphic 17">
            <a:extLst>
              <a:ext uri="{FF2B5EF4-FFF2-40B4-BE49-F238E27FC236}">
                <a16:creationId xmlns:a16="http://schemas.microsoft.com/office/drawing/2014/main" id="{AFE488BE-D72D-41CE-80CC-B2CB467EF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529046"/>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CD5DAD3C-C000-4860-AC0C-86D4BAD3A8C4}"/>
              </a:ext>
            </a:extLst>
          </p:cNvPr>
          <p:cNvSpPr txBox="1"/>
          <p:nvPr/>
        </p:nvSpPr>
        <p:spPr>
          <a:xfrm>
            <a:off x="5277392" y="4357846"/>
            <a:ext cx="1637215"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EBS</a:t>
            </a:r>
          </a:p>
        </p:txBody>
      </p:sp>
      <p:pic>
        <p:nvPicPr>
          <p:cNvPr id="7" name="Graphic 19">
            <a:extLst>
              <a:ext uri="{FF2B5EF4-FFF2-40B4-BE49-F238E27FC236}">
                <a16:creationId xmlns:a16="http://schemas.microsoft.com/office/drawing/2014/main" id="{EAC2371B-CB3A-430E-B063-30EA75BD1E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9738" y="2529046"/>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6F55E98-5849-4579-896A-581919C31BBA}"/>
              </a:ext>
            </a:extLst>
          </p:cNvPr>
          <p:cNvSpPr txBox="1"/>
          <p:nvPr/>
        </p:nvSpPr>
        <p:spPr>
          <a:xfrm>
            <a:off x="8155530" y="4357846"/>
            <a:ext cx="1637215" cy="348343"/>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EFS</a:t>
            </a:r>
            <a:endPar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9" name="Title 8">
            <a:extLst>
              <a:ext uri="{FF2B5EF4-FFF2-40B4-BE49-F238E27FC236}">
                <a16:creationId xmlns:a16="http://schemas.microsoft.com/office/drawing/2014/main" id="{FBC68F0C-6D7F-4507-9141-1C3DF06811A5}"/>
              </a:ext>
            </a:extLst>
          </p:cNvPr>
          <p:cNvSpPr>
            <a:spLocks noGrp="1"/>
          </p:cNvSpPr>
          <p:nvPr>
            <p:ph type="title"/>
          </p:nvPr>
        </p:nvSpPr>
        <p:spPr/>
        <p:txBody>
          <a:bodyPr/>
          <a:lstStyle/>
          <a:p>
            <a:r>
              <a:rPr lang="en-US" dirty="0"/>
              <a:t>So Many Ways to Store Data!</a:t>
            </a:r>
          </a:p>
        </p:txBody>
      </p:sp>
    </p:spTree>
    <p:extLst>
      <p:ext uri="{BB962C8B-B14F-4D97-AF65-F5344CB8AC3E}">
        <p14:creationId xmlns:p14="http://schemas.microsoft.com/office/powerpoint/2010/main" val="4208555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1418442351"/>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
        <p:nvSpPr>
          <p:cNvPr id="4" name="Rectangle 3">
            <a:extLst>
              <a:ext uri="{FF2B5EF4-FFF2-40B4-BE49-F238E27FC236}">
                <a16:creationId xmlns:a16="http://schemas.microsoft.com/office/drawing/2014/main" id="{CF5F70CA-D895-49B1-9FC8-D859171CB302}"/>
              </a:ext>
            </a:extLst>
          </p:cNvPr>
          <p:cNvSpPr/>
          <p:nvPr/>
        </p:nvSpPr>
        <p:spPr>
          <a:xfrm>
            <a:off x="504972" y="4032000"/>
            <a:ext cx="11202351" cy="112293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69610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8F5CAD-DDB3-48DC-B142-C5E167FAEE3A}"/>
              </a:ext>
            </a:extLst>
          </p:cNvPr>
          <p:cNvSpPr>
            <a:spLocks noGrp="1"/>
          </p:cNvSpPr>
          <p:nvPr>
            <p:ph type="title"/>
          </p:nvPr>
        </p:nvSpPr>
        <p:spPr/>
        <p:txBody>
          <a:bodyPr/>
          <a:lstStyle/>
          <a:p>
            <a:r>
              <a:rPr lang="en-US" dirty="0"/>
              <a:t>In-Memory Database</a:t>
            </a:r>
          </a:p>
        </p:txBody>
      </p:sp>
      <p:pic>
        <p:nvPicPr>
          <p:cNvPr id="11" name="Picture 10" descr="Shape&#10;&#10;Description automatically generated with low confidence">
            <a:extLst>
              <a:ext uri="{FF2B5EF4-FFF2-40B4-BE49-F238E27FC236}">
                <a16:creationId xmlns:a16="http://schemas.microsoft.com/office/drawing/2014/main" id="{421847A0-1CF7-4D1E-8C99-6DBA18E0F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064" y="2118053"/>
            <a:ext cx="1231901" cy="1231901"/>
          </a:xfrm>
          <a:prstGeom prst="rect">
            <a:avLst/>
          </a:prstGeom>
        </p:spPr>
      </p:pic>
      <p:pic>
        <p:nvPicPr>
          <p:cNvPr id="12" name="Picture 11" descr="Icon&#10;&#10;Description automatically generated">
            <a:extLst>
              <a:ext uri="{FF2B5EF4-FFF2-40B4-BE49-F238E27FC236}">
                <a16:creationId xmlns:a16="http://schemas.microsoft.com/office/drawing/2014/main" id="{D3965420-D298-4BAA-ADCC-D47BFF904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83" y="2404193"/>
            <a:ext cx="515127" cy="515127"/>
          </a:xfrm>
          <a:prstGeom prst="rect">
            <a:avLst/>
          </a:prstGeom>
        </p:spPr>
      </p:pic>
      <p:cxnSp>
        <p:nvCxnSpPr>
          <p:cNvPr id="13" name="Straight Arrow Connector 12">
            <a:extLst>
              <a:ext uri="{FF2B5EF4-FFF2-40B4-BE49-F238E27FC236}">
                <a16:creationId xmlns:a16="http://schemas.microsoft.com/office/drawing/2014/main" id="{613FBB87-9E98-4924-9CEC-1A58F7F71E95}"/>
              </a:ext>
            </a:extLst>
          </p:cNvPr>
          <p:cNvCxnSpPr>
            <a:cxnSpLocks/>
          </p:cNvCxnSpPr>
          <p:nvPr/>
        </p:nvCxnSpPr>
        <p:spPr>
          <a:xfrm>
            <a:off x="4491133" y="2768035"/>
            <a:ext cx="2963015" cy="726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387E867-2ADC-4CE6-AB82-3645B705C0A9}"/>
              </a:ext>
            </a:extLst>
          </p:cNvPr>
          <p:cNvSpPr txBox="1"/>
          <p:nvPr/>
        </p:nvSpPr>
        <p:spPr>
          <a:xfrm>
            <a:off x="7074009" y="5779730"/>
            <a:ext cx="1992177"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In-Memory Database</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ElastiCache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16" name="TextBox 15">
            <a:extLst>
              <a:ext uri="{FF2B5EF4-FFF2-40B4-BE49-F238E27FC236}">
                <a16:creationId xmlns:a16="http://schemas.microsoft.com/office/drawing/2014/main" id="{58E82719-85F6-49B7-B67B-C782DAE1B7A7}"/>
              </a:ext>
            </a:extLst>
          </p:cNvPr>
          <p:cNvSpPr txBox="1"/>
          <p:nvPr/>
        </p:nvSpPr>
        <p:spPr>
          <a:xfrm>
            <a:off x="4437724" y="2328101"/>
            <a:ext cx="2832910"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Top 10 Movies</a:t>
            </a:r>
          </a:p>
        </p:txBody>
      </p:sp>
      <p:cxnSp>
        <p:nvCxnSpPr>
          <p:cNvPr id="23" name="Connector: Elbow 22">
            <a:extLst>
              <a:ext uri="{FF2B5EF4-FFF2-40B4-BE49-F238E27FC236}">
                <a16:creationId xmlns:a16="http://schemas.microsoft.com/office/drawing/2014/main" id="{FF8BDDDE-7F66-4A74-952B-7913CA87A0F1}"/>
              </a:ext>
            </a:extLst>
          </p:cNvPr>
          <p:cNvCxnSpPr>
            <a:cxnSpLocks/>
            <a:stCxn id="12" idx="2"/>
          </p:cNvCxnSpPr>
          <p:nvPr/>
        </p:nvCxnSpPr>
        <p:spPr>
          <a:xfrm rot="16200000" flipH="1">
            <a:off x="4844852" y="2071114"/>
            <a:ext cx="1761091" cy="3457501"/>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D3ADA71-3DEA-4613-9AA9-EA0E10B92521}"/>
              </a:ext>
            </a:extLst>
          </p:cNvPr>
          <p:cNvCxnSpPr>
            <a:cxnSpLocks/>
          </p:cNvCxnSpPr>
          <p:nvPr/>
        </p:nvCxnSpPr>
        <p:spPr>
          <a:xfrm rot="10800000">
            <a:off x="4160520" y="3042412"/>
            <a:ext cx="3318694" cy="2059229"/>
          </a:xfrm>
          <a:prstGeom prst="bentConnector3">
            <a:avLst>
              <a:gd name="adj1" fmla="val 9994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6">
            <a:extLst>
              <a:ext uri="{FF2B5EF4-FFF2-40B4-BE49-F238E27FC236}">
                <a16:creationId xmlns:a16="http://schemas.microsoft.com/office/drawing/2014/main" id="{D397A77A-CA48-4355-91D3-B1206EFE9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4148" y="2218865"/>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C3E7B8D9-EC6B-460A-81F1-A8BB0FFECA4D}"/>
              </a:ext>
            </a:extLst>
          </p:cNvPr>
          <p:cNvSpPr txBox="1"/>
          <p:nvPr/>
        </p:nvSpPr>
        <p:spPr>
          <a:xfrm>
            <a:off x="7307427" y="3305985"/>
            <a:ext cx="1637988" cy="464327"/>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RDS</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Database</a:t>
            </a:r>
          </a:p>
        </p:txBody>
      </p:sp>
      <p:cxnSp>
        <p:nvCxnSpPr>
          <p:cNvPr id="28" name="Straight Arrow Connector 27">
            <a:extLst>
              <a:ext uri="{FF2B5EF4-FFF2-40B4-BE49-F238E27FC236}">
                <a16:creationId xmlns:a16="http://schemas.microsoft.com/office/drawing/2014/main" id="{7E5F856F-DACA-41A7-B4D9-4D510E0D1EF1}"/>
              </a:ext>
            </a:extLst>
          </p:cNvPr>
          <p:cNvCxnSpPr>
            <a:cxnSpLocks/>
          </p:cNvCxnSpPr>
          <p:nvPr/>
        </p:nvCxnSpPr>
        <p:spPr>
          <a:xfrm>
            <a:off x="4465183" y="2959509"/>
            <a:ext cx="2963015" cy="7262"/>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30" name="Graphic 21">
            <a:extLst>
              <a:ext uri="{FF2B5EF4-FFF2-40B4-BE49-F238E27FC236}">
                <a16:creationId xmlns:a16="http://schemas.microsoft.com/office/drawing/2014/main" id="{A33A35B1-4868-42A0-994D-CE4095C58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9022" y="4253394"/>
            <a:ext cx="1234440" cy="123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36A29241-3D57-4B14-8B83-8489CFD67C07}"/>
              </a:ext>
            </a:extLst>
          </p:cNvPr>
          <p:cNvSpPr txBox="1"/>
          <p:nvPr/>
        </p:nvSpPr>
        <p:spPr>
          <a:xfrm>
            <a:off x="3998141" y="4208816"/>
            <a:ext cx="2832910"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Get Top 10 Movies</a:t>
            </a:r>
          </a:p>
        </p:txBody>
      </p:sp>
      <p:sp>
        <p:nvSpPr>
          <p:cNvPr id="32" name="Multiplication Sign 31">
            <a:extLst>
              <a:ext uri="{FF2B5EF4-FFF2-40B4-BE49-F238E27FC236}">
                <a16:creationId xmlns:a16="http://schemas.microsoft.com/office/drawing/2014/main" id="{F71C8C57-9AD4-45E9-8681-39A4ED233EB3}"/>
              </a:ext>
            </a:extLst>
          </p:cNvPr>
          <p:cNvSpPr/>
          <p:nvPr/>
        </p:nvSpPr>
        <p:spPr>
          <a:xfrm>
            <a:off x="5628005" y="2517701"/>
            <a:ext cx="709909" cy="689297"/>
          </a:xfrm>
          <a:prstGeom prst="mathMultiply">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9210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7" grpId="0"/>
      <p:bldP spid="31" grpId="0"/>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581648-EA5B-49A2-A35B-3340BEEFE402}"/>
              </a:ext>
            </a:extLst>
          </p:cNvPr>
          <p:cNvSpPr>
            <a:spLocks noGrp="1"/>
          </p:cNvSpPr>
          <p:nvPr>
            <p:ph type="body" sz="quarter" idx="10"/>
          </p:nvPr>
        </p:nvSpPr>
        <p:spPr>
          <a:xfrm>
            <a:off x="5073227" y="469054"/>
            <a:ext cx="6734460" cy="5919895"/>
          </a:xfrm>
        </p:spPr>
        <p:txBody>
          <a:bodyPr/>
          <a:lstStyle/>
          <a:p>
            <a:r>
              <a:rPr lang="en-US" sz="2800" dirty="0">
                <a:latin typeface="+mj-lt"/>
              </a:rPr>
              <a:t>Managed caching service</a:t>
            </a:r>
          </a:p>
          <a:p>
            <a:pPr lvl="1"/>
            <a:r>
              <a:rPr lang="en-US" sz="2400" dirty="0">
                <a:latin typeface="+mj-lt"/>
              </a:rPr>
              <a:t>Removes the complexity of deploying and managing a distributed cache environment</a:t>
            </a:r>
          </a:p>
          <a:p>
            <a:pPr lvl="1"/>
            <a:r>
              <a:rPr lang="en-US" sz="2400" dirty="0">
                <a:latin typeface="+mj-lt"/>
              </a:rPr>
              <a:t>Compatible with Redis or Memcached engines</a:t>
            </a:r>
          </a:p>
          <a:p>
            <a:pPr lvl="1"/>
            <a:r>
              <a:rPr lang="en-US" sz="2400" dirty="0">
                <a:latin typeface="+mj-lt"/>
              </a:rPr>
              <a:t>Integration with other AWS services</a:t>
            </a:r>
          </a:p>
          <a:p>
            <a:r>
              <a:rPr lang="en-US" sz="2800" dirty="0">
                <a:latin typeface="+mj-lt"/>
              </a:rPr>
              <a:t>Use cases</a:t>
            </a:r>
          </a:p>
          <a:p>
            <a:pPr lvl="1"/>
            <a:r>
              <a:rPr lang="en-US" sz="2400" dirty="0">
                <a:latin typeface="+mj-lt"/>
              </a:rPr>
              <a:t>Distributed session management</a:t>
            </a:r>
          </a:p>
          <a:p>
            <a:pPr lvl="2"/>
            <a:r>
              <a:rPr lang="en-US" sz="2400" dirty="0">
                <a:latin typeface="+mj-lt"/>
              </a:rPr>
              <a:t>vs. “sticky sessions” with a load balancer</a:t>
            </a:r>
          </a:p>
          <a:p>
            <a:pPr lvl="1"/>
            <a:r>
              <a:rPr lang="en-US" sz="2400" dirty="0">
                <a:latin typeface="+mj-lt"/>
              </a:rPr>
              <a:t>Read-intensive web applications</a:t>
            </a:r>
          </a:p>
          <a:p>
            <a:pPr lvl="1"/>
            <a:r>
              <a:rPr lang="en-US" sz="2400" dirty="0">
                <a:latin typeface="+mj-lt"/>
              </a:rPr>
              <a:t>Real-time apps that require fast data access</a:t>
            </a:r>
          </a:p>
        </p:txBody>
      </p:sp>
      <p:sp>
        <p:nvSpPr>
          <p:cNvPr id="5" name="Content Placeholder 4">
            <a:extLst>
              <a:ext uri="{FF2B5EF4-FFF2-40B4-BE49-F238E27FC236}">
                <a16:creationId xmlns:a16="http://schemas.microsoft.com/office/drawing/2014/main" id="{C016790D-3243-401C-A6C8-BA6A7E02D98E}"/>
              </a:ext>
            </a:extLst>
          </p:cNvPr>
          <p:cNvSpPr>
            <a:spLocks noGrp="1"/>
          </p:cNvSpPr>
          <p:nvPr>
            <p:ph sz="quarter" idx="14"/>
          </p:nvPr>
        </p:nvSpPr>
        <p:spPr/>
        <p:txBody>
          <a:bodyPr/>
          <a:lstStyle/>
          <a:p>
            <a:r>
              <a:rPr lang="en-US" dirty="0" err="1"/>
              <a:t>ElastiCache</a:t>
            </a:r>
            <a:r>
              <a:rPr lang="en-US" dirty="0"/>
              <a:t> Benefits and Use Cases</a:t>
            </a:r>
          </a:p>
        </p:txBody>
      </p:sp>
      <p:pic>
        <p:nvPicPr>
          <p:cNvPr id="8" name="Graphic 21">
            <a:extLst>
              <a:ext uri="{FF2B5EF4-FFF2-40B4-BE49-F238E27FC236}">
                <a16:creationId xmlns:a16="http://schemas.microsoft.com/office/drawing/2014/main" id="{CD516350-D731-438E-8B1C-79485F42D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114" y="16639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173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1418442351"/>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
        <p:nvSpPr>
          <p:cNvPr id="4" name="Rectangle 3">
            <a:extLst>
              <a:ext uri="{FF2B5EF4-FFF2-40B4-BE49-F238E27FC236}">
                <a16:creationId xmlns:a16="http://schemas.microsoft.com/office/drawing/2014/main" id="{CF5F70CA-D895-49B1-9FC8-D859171CB302}"/>
              </a:ext>
            </a:extLst>
          </p:cNvPr>
          <p:cNvSpPr/>
          <p:nvPr/>
        </p:nvSpPr>
        <p:spPr>
          <a:xfrm>
            <a:off x="504972" y="5042651"/>
            <a:ext cx="11202351" cy="112293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33683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847B20-E2CA-4BC3-98E6-77136995CFA6}"/>
              </a:ext>
            </a:extLst>
          </p:cNvPr>
          <p:cNvGrpSpPr/>
          <p:nvPr/>
        </p:nvGrpSpPr>
        <p:grpSpPr>
          <a:xfrm>
            <a:off x="5008362" y="1440603"/>
            <a:ext cx="1615440" cy="1615440"/>
            <a:chOff x="3556000" y="1319106"/>
            <a:chExt cx="1615440" cy="1615440"/>
          </a:xfrm>
        </p:grpSpPr>
        <p:sp>
          <p:nvSpPr>
            <p:cNvPr id="24" name="Oval 23">
              <a:extLst>
                <a:ext uri="{FF2B5EF4-FFF2-40B4-BE49-F238E27FC236}">
                  <a16:creationId xmlns:a16="http://schemas.microsoft.com/office/drawing/2014/main" id="{3735E58F-47C2-477F-8016-B5EDA9CCC6F8}"/>
                </a:ext>
              </a:extLst>
            </p:cNvPr>
            <p:cNvSpPr/>
            <p:nvPr/>
          </p:nvSpPr>
          <p:spPr>
            <a:xfrm>
              <a:off x="3556000" y="1319106"/>
              <a:ext cx="1615440" cy="1615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Barb</a:t>
              </a:r>
            </a:p>
          </p:txBody>
        </p:sp>
        <p:pic>
          <p:nvPicPr>
            <p:cNvPr id="15" name="Picture 14" descr="Icon&#10;&#10;Description automatically generated">
              <a:extLst>
                <a:ext uri="{FF2B5EF4-FFF2-40B4-BE49-F238E27FC236}">
                  <a16:creationId xmlns:a16="http://schemas.microsoft.com/office/drawing/2014/main" id="{33C51656-1231-4925-85CC-68187F28D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820" y="1628522"/>
              <a:ext cx="685800" cy="685800"/>
            </a:xfrm>
            <a:prstGeom prst="rect">
              <a:avLst/>
            </a:prstGeom>
          </p:spPr>
        </p:pic>
      </p:grpSp>
      <p:grpSp>
        <p:nvGrpSpPr>
          <p:cNvPr id="31" name="Group 30">
            <a:extLst>
              <a:ext uri="{FF2B5EF4-FFF2-40B4-BE49-F238E27FC236}">
                <a16:creationId xmlns:a16="http://schemas.microsoft.com/office/drawing/2014/main" id="{6338FA6D-D290-4308-998D-DD34CA02472C}"/>
              </a:ext>
            </a:extLst>
          </p:cNvPr>
          <p:cNvGrpSpPr/>
          <p:nvPr/>
        </p:nvGrpSpPr>
        <p:grpSpPr>
          <a:xfrm>
            <a:off x="2904340" y="3012424"/>
            <a:ext cx="1615440" cy="1615440"/>
            <a:chOff x="1338516" y="2449701"/>
            <a:chExt cx="1615440" cy="1615440"/>
          </a:xfrm>
        </p:grpSpPr>
        <p:sp>
          <p:nvSpPr>
            <p:cNvPr id="25" name="Oval 24">
              <a:extLst>
                <a:ext uri="{FF2B5EF4-FFF2-40B4-BE49-F238E27FC236}">
                  <a16:creationId xmlns:a16="http://schemas.microsoft.com/office/drawing/2014/main" id="{00B4D025-9AB2-46CF-AB24-D56AE5BA2149}"/>
                </a:ext>
              </a:extLst>
            </p:cNvPr>
            <p:cNvSpPr/>
            <p:nvPr/>
          </p:nvSpPr>
          <p:spPr>
            <a:xfrm>
              <a:off x="1338516" y="2449701"/>
              <a:ext cx="1615440" cy="1615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Kelly</a:t>
              </a:r>
            </a:p>
          </p:txBody>
        </p:sp>
        <p:pic>
          <p:nvPicPr>
            <p:cNvPr id="19" name="Picture 18" descr="Icon&#10;&#10;Description automatically generated">
              <a:extLst>
                <a:ext uri="{FF2B5EF4-FFF2-40B4-BE49-F238E27FC236}">
                  <a16:creationId xmlns:a16="http://schemas.microsoft.com/office/drawing/2014/main" id="{14CF18B0-FDE1-4AEC-94CE-8DC88F416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336" y="2743200"/>
              <a:ext cx="685800" cy="685800"/>
            </a:xfrm>
            <a:prstGeom prst="rect">
              <a:avLst/>
            </a:prstGeom>
          </p:spPr>
        </p:pic>
      </p:grpSp>
      <p:grpSp>
        <p:nvGrpSpPr>
          <p:cNvPr id="33" name="Group 32">
            <a:extLst>
              <a:ext uri="{FF2B5EF4-FFF2-40B4-BE49-F238E27FC236}">
                <a16:creationId xmlns:a16="http://schemas.microsoft.com/office/drawing/2014/main" id="{F92DA650-9CB2-4037-9BB2-BF71A20E9272}"/>
              </a:ext>
            </a:extLst>
          </p:cNvPr>
          <p:cNvGrpSpPr/>
          <p:nvPr/>
        </p:nvGrpSpPr>
        <p:grpSpPr>
          <a:xfrm>
            <a:off x="8922255" y="4356240"/>
            <a:ext cx="1615440" cy="1615440"/>
            <a:chOff x="4332854" y="4338246"/>
            <a:chExt cx="1615440" cy="1615440"/>
          </a:xfrm>
        </p:grpSpPr>
        <p:sp>
          <p:nvSpPr>
            <p:cNvPr id="28" name="Oval 27">
              <a:extLst>
                <a:ext uri="{FF2B5EF4-FFF2-40B4-BE49-F238E27FC236}">
                  <a16:creationId xmlns:a16="http://schemas.microsoft.com/office/drawing/2014/main" id="{E92D1518-C2D8-4010-B38C-E16B435C1A08}"/>
                </a:ext>
              </a:extLst>
            </p:cNvPr>
            <p:cNvSpPr/>
            <p:nvPr/>
          </p:nvSpPr>
          <p:spPr>
            <a:xfrm>
              <a:off x="4332854" y="4338246"/>
              <a:ext cx="1615440" cy="1615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Ali</a:t>
              </a:r>
            </a:p>
          </p:txBody>
        </p:sp>
        <p:pic>
          <p:nvPicPr>
            <p:cNvPr id="21" name="Picture 20" descr="Icon&#10;&#10;Description automatically generated">
              <a:extLst>
                <a:ext uri="{FF2B5EF4-FFF2-40B4-BE49-F238E27FC236}">
                  <a16:creationId xmlns:a16="http://schemas.microsoft.com/office/drawing/2014/main" id="{3C3455BA-178A-47C4-998A-62ACF632FA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7674" y="4625340"/>
              <a:ext cx="685800" cy="685800"/>
            </a:xfrm>
            <a:prstGeom prst="rect">
              <a:avLst/>
            </a:prstGeom>
          </p:spPr>
        </p:pic>
      </p:grpSp>
      <p:grpSp>
        <p:nvGrpSpPr>
          <p:cNvPr id="32" name="Group 31">
            <a:extLst>
              <a:ext uri="{FF2B5EF4-FFF2-40B4-BE49-F238E27FC236}">
                <a16:creationId xmlns:a16="http://schemas.microsoft.com/office/drawing/2014/main" id="{957B4DD8-2D65-4EEC-832E-B3F99A8C54C6}"/>
              </a:ext>
            </a:extLst>
          </p:cNvPr>
          <p:cNvGrpSpPr/>
          <p:nvPr/>
        </p:nvGrpSpPr>
        <p:grpSpPr>
          <a:xfrm>
            <a:off x="5473182" y="3978360"/>
            <a:ext cx="1615440" cy="1615440"/>
            <a:chOff x="2146236" y="4731174"/>
            <a:chExt cx="1615440" cy="1615440"/>
          </a:xfrm>
        </p:grpSpPr>
        <p:sp>
          <p:nvSpPr>
            <p:cNvPr id="27" name="Oval 26">
              <a:extLst>
                <a:ext uri="{FF2B5EF4-FFF2-40B4-BE49-F238E27FC236}">
                  <a16:creationId xmlns:a16="http://schemas.microsoft.com/office/drawing/2014/main" id="{22F9AC84-FB0B-4CF7-BB2C-A3B39DEB9C4E}"/>
                </a:ext>
              </a:extLst>
            </p:cNvPr>
            <p:cNvSpPr/>
            <p:nvPr/>
          </p:nvSpPr>
          <p:spPr>
            <a:xfrm>
              <a:off x="2146236" y="4731174"/>
              <a:ext cx="1615440" cy="1615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Jeff</a:t>
              </a:r>
            </a:p>
          </p:txBody>
        </p:sp>
        <p:pic>
          <p:nvPicPr>
            <p:cNvPr id="23" name="Picture 22" descr="A picture containing silhouette&#10;&#10;Description automatically generated">
              <a:extLst>
                <a:ext uri="{FF2B5EF4-FFF2-40B4-BE49-F238E27FC236}">
                  <a16:creationId xmlns:a16="http://schemas.microsoft.com/office/drawing/2014/main" id="{F8A212A4-D378-4EDC-906F-F864CAC37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056" y="5058502"/>
              <a:ext cx="685800" cy="685800"/>
            </a:xfrm>
            <a:prstGeom prst="rect">
              <a:avLst/>
            </a:prstGeom>
          </p:spPr>
        </p:pic>
      </p:grpSp>
      <p:grpSp>
        <p:nvGrpSpPr>
          <p:cNvPr id="29" name="Group 28">
            <a:extLst>
              <a:ext uri="{FF2B5EF4-FFF2-40B4-BE49-F238E27FC236}">
                <a16:creationId xmlns:a16="http://schemas.microsoft.com/office/drawing/2014/main" id="{34DBE788-1C24-4793-923B-F621E626FB26}"/>
              </a:ext>
            </a:extLst>
          </p:cNvPr>
          <p:cNvGrpSpPr/>
          <p:nvPr/>
        </p:nvGrpSpPr>
        <p:grpSpPr>
          <a:xfrm>
            <a:off x="8570952" y="1518896"/>
            <a:ext cx="1615440" cy="1615440"/>
            <a:chOff x="7531550" y="1506602"/>
            <a:chExt cx="1615440" cy="1615440"/>
          </a:xfrm>
        </p:grpSpPr>
        <p:sp>
          <p:nvSpPr>
            <p:cNvPr id="26" name="Oval 25">
              <a:extLst>
                <a:ext uri="{FF2B5EF4-FFF2-40B4-BE49-F238E27FC236}">
                  <a16:creationId xmlns:a16="http://schemas.microsoft.com/office/drawing/2014/main" id="{AC96FF93-F46F-4D2F-8DDE-C77CC61065C8}"/>
                </a:ext>
              </a:extLst>
            </p:cNvPr>
            <p:cNvSpPr/>
            <p:nvPr/>
          </p:nvSpPr>
          <p:spPr>
            <a:xfrm>
              <a:off x="7531550" y="1506602"/>
              <a:ext cx="1615440" cy="16154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rebuchet MS" panose="020B0603020202020204"/>
                  <a:ea typeface="+mn-ea"/>
                  <a:cs typeface="+mn-cs"/>
                </a:rPr>
                <a:t>Kedwin</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17" name="Picture 16" descr="Icon&#10;&#10;Description automatically generated">
              <a:extLst>
                <a:ext uri="{FF2B5EF4-FFF2-40B4-BE49-F238E27FC236}">
                  <a16:creationId xmlns:a16="http://schemas.microsoft.com/office/drawing/2014/main" id="{BDA707FD-067B-4B09-87C2-F651C4BF3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370" y="1849502"/>
              <a:ext cx="685800" cy="685800"/>
            </a:xfrm>
            <a:prstGeom prst="rect">
              <a:avLst/>
            </a:prstGeom>
          </p:spPr>
        </p:pic>
      </p:grpSp>
      <p:sp>
        <p:nvSpPr>
          <p:cNvPr id="34" name="Oval 33">
            <a:extLst>
              <a:ext uri="{FF2B5EF4-FFF2-40B4-BE49-F238E27FC236}">
                <a16:creationId xmlns:a16="http://schemas.microsoft.com/office/drawing/2014/main" id="{4830B2BB-E5B2-4DB5-A9B9-F7BDF708499A}"/>
              </a:ext>
            </a:extLst>
          </p:cNvPr>
          <p:cNvSpPr/>
          <p:nvPr/>
        </p:nvSpPr>
        <p:spPr>
          <a:xfrm>
            <a:off x="1624511" y="2490914"/>
            <a:ext cx="815009" cy="815009"/>
          </a:xfrm>
          <a:prstGeom prst="ellipse">
            <a:avLst/>
          </a:prstGeom>
          <a:solidFill>
            <a:srgbClr val="496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Post 1</a:t>
            </a:r>
          </a:p>
        </p:txBody>
      </p:sp>
      <p:sp>
        <p:nvSpPr>
          <p:cNvPr id="35" name="Oval 34">
            <a:extLst>
              <a:ext uri="{FF2B5EF4-FFF2-40B4-BE49-F238E27FC236}">
                <a16:creationId xmlns:a16="http://schemas.microsoft.com/office/drawing/2014/main" id="{5EFA3DB1-EB10-4054-9763-CED11964BD77}"/>
              </a:ext>
            </a:extLst>
          </p:cNvPr>
          <p:cNvSpPr/>
          <p:nvPr/>
        </p:nvSpPr>
        <p:spPr>
          <a:xfrm>
            <a:off x="1756916" y="4102452"/>
            <a:ext cx="815009" cy="815009"/>
          </a:xfrm>
          <a:prstGeom prst="ellipse">
            <a:avLst/>
          </a:prstGeom>
          <a:solidFill>
            <a:srgbClr val="496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Post 2</a:t>
            </a:r>
          </a:p>
        </p:txBody>
      </p:sp>
      <p:sp>
        <p:nvSpPr>
          <p:cNvPr id="36" name="Oval 35">
            <a:extLst>
              <a:ext uri="{FF2B5EF4-FFF2-40B4-BE49-F238E27FC236}">
                <a16:creationId xmlns:a16="http://schemas.microsoft.com/office/drawing/2014/main" id="{5605B46A-D4A3-4154-B9B9-012494ECC8FB}"/>
              </a:ext>
            </a:extLst>
          </p:cNvPr>
          <p:cNvSpPr/>
          <p:nvPr/>
        </p:nvSpPr>
        <p:spPr>
          <a:xfrm>
            <a:off x="3304555" y="5186296"/>
            <a:ext cx="815009" cy="815009"/>
          </a:xfrm>
          <a:prstGeom prst="ellipse">
            <a:avLst/>
          </a:prstGeom>
          <a:solidFill>
            <a:srgbClr val="496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Post 3</a:t>
            </a:r>
          </a:p>
        </p:txBody>
      </p:sp>
      <p:cxnSp>
        <p:nvCxnSpPr>
          <p:cNvPr id="38" name="Straight Arrow Connector 37">
            <a:extLst>
              <a:ext uri="{FF2B5EF4-FFF2-40B4-BE49-F238E27FC236}">
                <a16:creationId xmlns:a16="http://schemas.microsoft.com/office/drawing/2014/main" id="{C816B2DF-6C48-48AA-BFE4-A0C6A8D06BD8}"/>
              </a:ext>
            </a:extLst>
          </p:cNvPr>
          <p:cNvCxnSpPr>
            <a:cxnSpLocks/>
            <a:stCxn id="25" idx="1"/>
            <a:endCxn id="34" idx="6"/>
          </p:cNvCxnSpPr>
          <p:nvPr/>
        </p:nvCxnSpPr>
        <p:spPr>
          <a:xfrm flipH="1" flipV="1">
            <a:off x="2439520" y="2898419"/>
            <a:ext cx="701396" cy="35058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E42D7CC-EF4E-4CFA-9CF2-795D0645D919}"/>
              </a:ext>
            </a:extLst>
          </p:cNvPr>
          <p:cNvCxnSpPr>
            <a:cxnSpLocks/>
            <a:stCxn id="25" idx="2"/>
            <a:endCxn id="35" idx="7"/>
          </p:cNvCxnSpPr>
          <p:nvPr/>
        </p:nvCxnSpPr>
        <p:spPr>
          <a:xfrm flipH="1">
            <a:off x="2452570" y="3820144"/>
            <a:ext cx="451770" cy="40166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047A869-4531-481F-8141-C3D9052DCDB8}"/>
              </a:ext>
            </a:extLst>
          </p:cNvPr>
          <p:cNvCxnSpPr>
            <a:cxnSpLocks/>
            <a:stCxn id="25" idx="4"/>
            <a:endCxn id="36" idx="0"/>
          </p:cNvCxnSpPr>
          <p:nvPr/>
        </p:nvCxnSpPr>
        <p:spPr>
          <a:xfrm>
            <a:off x="3712060" y="4627864"/>
            <a:ext cx="0" cy="55843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357EDEA-E851-4E36-962B-B79565E760AA}"/>
              </a:ext>
            </a:extLst>
          </p:cNvPr>
          <p:cNvCxnSpPr>
            <a:cxnSpLocks/>
            <a:stCxn id="25" idx="7"/>
            <a:endCxn id="24" idx="2"/>
          </p:cNvCxnSpPr>
          <p:nvPr/>
        </p:nvCxnSpPr>
        <p:spPr>
          <a:xfrm flipV="1">
            <a:off x="4283204" y="2248323"/>
            <a:ext cx="725158" cy="1000677"/>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3F87576-68F2-4A3A-B07C-465E0B7FF2F5}"/>
              </a:ext>
            </a:extLst>
          </p:cNvPr>
          <p:cNvCxnSpPr>
            <a:cxnSpLocks/>
            <a:stCxn id="25" idx="6"/>
            <a:endCxn id="27" idx="1"/>
          </p:cNvCxnSpPr>
          <p:nvPr/>
        </p:nvCxnSpPr>
        <p:spPr>
          <a:xfrm>
            <a:off x="4519780" y="3820144"/>
            <a:ext cx="1189978" cy="39479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20902D6-C33C-483A-9427-33373E03D70C}"/>
              </a:ext>
            </a:extLst>
          </p:cNvPr>
          <p:cNvCxnSpPr>
            <a:cxnSpLocks/>
            <a:stCxn id="24" idx="6"/>
            <a:endCxn id="26" idx="2"/>
          </p:cNvCxnSpPr>
          <p:nvPr/>
        </p:nvCxnSpPr>
        <p:spPr>
          <a:xfrm>
            <a:off x="6623802" y="2248323"/>
            <a:ext cx="1947150" cy="7829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9ECFA05-338E-4ACE-B6AB-FF49005EFC12}"/>
              </a:ext>
            </a:extLst>
          </p:cNvPr>
          <p:cNvCxnSpPr>
            <a:cxnSpLocks/>
            <a:stCxn id="27" idx="2"/>
            <a:endCxn id="36" idx="6"/>
          </p:cNvCxnSpPr>
          <p:nvPr/>
        </p:nvCxnSpPr>
        <p:spPr>
          <a:xfrm flipH="1">
            <a:off x="4119564" y="4786080"/>
            <a:ext cx="1353618" cy="80772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DAD9286-8785-4681-B71D-3D87598CEB43}"/>
              </a:ext>
            </a:extLst>
          </p:cNvPr>
          <p:cNvCxnSpPr>
            <a:cxnSpLocks/>
            <a:stCxn id="27" idx="6"/>
            <a:endCxn id="28" idx="2"/>
          </p:cNvCxnSpPr>
          <p:nvPr/>
        </p:nvCxnSpPr>
        <p:spPr>
          <a:xfrm>
            <a:off x="7088622" y="4786080"/>
            <a:ext cx="1833633" cy="37788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3C6FEC1E-E9F7-4984-8BC8-08BC1C3878CD}"/>
              </a:ext>
            </a:extLst>
          </p:cNvPr>
          <p:cNvSpPr/>
          <p:nvPr/>
        </p:nvSpPr>
        <p:spPr>
          <a:xfrm>
            <a:off x="7616620" y="5751847"/>
            <a:ext cx="815009" cy="815009"/>
          </a:xfrm>
          <a:prstGeom prst="ellipse">
            <a:avLst/>
          </a:prstGeom>
          <a:solidFill>
            <a:srgbClr val="496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Post 1</a:t>
            </a:r>
          </a:p>
        </p:txBody>
      </p:sp>
      <p:cxnSp>
        <p:nvCxnSpPr>
          <p:cNvPr id="65" name="Straight Arrow Connector 64">
            <a:extLst>
              <a:ext uri="{FF2B5EF4-FFF2-40B4-BE49-F238E27FC236}">
                <a16:creationId xmlns:a16="http://schemas.microsoft.com/office/drawing/2014/main" id="{7C60E1EC-E7E6-4366-9316-B2D6BC1DCAA1}"/>
              </a:ext>
            </a:extLst>
          </p:cNvPr>
          <p:cNvCxnSpPr>
            <a:cxnSpLocks/>
            <a:stCxn id="28" idx="3"/>
            <a:endCxn id="64" idx="7"/>
          </p:cNvCxnSpPr>
          <p:nvPr/>
        </p:nvCxnSpPr>
        <p:spPr>
          <a:xfrm flipH="1">
            <a:off x="8312274" y="5735104"/>
            <a:ext cx="846557" cy="13609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EF7032A-BBAC-4B57-91D0-68A4E69A02E3}"/>
              </a:ext>
            </a:extLst>
          </p:cNvPr>
          <p:cNvCxnSpPr>
            <a:cxnSpLocks/>
            <a:stCxn id="27" idx="5"/>
            <a:endCxn id="64" idx="1"/>
          </p:cNvCxnSpPr>
          <p:nvPr/>
        </p:nvCxnSpPr>
        <p:spPr>
          <a:xfrm>
            <a:off x="6852046" y="5357224"/>
            <a:ext cx="883929" cy="51397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2581584E-0B9D-4633-A1A8-92EBA27EFD4C}"/>
              </a:ext>
            </a:extLst>
          </p:cNvPr>
          <p:cNvSpPr/>
          <p:nvPr/>
        </p:nvSpPr>
        <p:spPr>
          <a:xfrm>
            <a:off x="7891571" y="3272317"/>
            <a:ext cx="815009" cy="815009"/>
          </a:xfrm>
          <a:prstGeom prst="ellipse">
            <a:avLst/>
          </a:prstGeom>
          <a:solidFill>
            <a:srgbClr val="496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Post 1</a:t>
            </a:r>
          </a:p>
        </p:txBody>
      </p:sp>
      <p:cxnSp>
        <p:nvCxnSpPr>
          <p:cNvPr id="72" name="Straight Arrow Connector 71">
            <a:extLst>
              <a:ext uri="{FF2B5EF4-FFF2-40B4-BE49-F238E27FC236}">
                <a16:creationId xmlns:a16="http://schemas.microsoft.com/office/drawing/2014/main" id="{E79A8D31-6F65-4D8B-B829-12EC1436B589}"/>
              </a:ext>
            </a:extLst>
          </p:cNvPr>
          <p:cNvCxnSpPr>
            <a:cxnSpLocks/>
            <a:stCxn id="26" idx="3"/>
            <a:endCxn id="71" idx="7"/>
          </p:cNvCxnSpPr>
          <p:nvPr/>
        </p:nvCxnSpPr>
        <p:spPr>
          <a:xfrm flipH="1">
            <a:off x="8587225" y="2897760"/>
            <a:ext cx="220303" cy="49391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4C0C821-2EA7-4B77-B179-92671B59F3CB}"/>
              </a:ext>
            </a:extLst>
          </p:cNvPr>
          <p:cNvCxnSpPr>
            <a:cxnSpLocks/>
            <a:stCxn id="24" idx="5"/>
            <a:endCxn id="71" idx="1"/>
          </p:cNvCxnSpPr>
          <p:nvPr/>
        </p:nvCxnSpPr>
        <p:spPr>
          <a:xfrm>
            <a:off x="6387226" y="2819467"/>
            <a:ext cx="1623700" cy="5722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A33D629-564A-42D2-B2CB-FA7FD187CBBA}"/>
              </a:ext>
            </a:extLst>
          </p:cNvPr>
          <p:cNvSpPr txBox="1"/>
          <p:nvPr/>
        </p:nvSpPr>
        <p:spPr>
          <a:xfrm rot="19235024">
            <a:off x="2120435" y="3792887"/>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Posted</a:t>
            </a:r>
          </a:p>
        </p:txBody>
      </p:sp>
      <p:sp>
        <p:nvSpPr>
          <p:cNvPr id="79" name="TextBox 78">
            <a:extLst>
              <a:ext uri="{FF2B5EF4-FFF2-40B4-BE49-F238E27FC236}">
                <a16:creationId xmlns:a16="http://schemas.microsoft.com/office/drawing/2014/main" id="{0860DF47-2119-4EF9-802F-11DE7D39653D}"/>
              </a:ext>
            </a:extLst>
          </p:cNvPr>
          <p:cNvSpPr txBox="1"/>
          <p:nvPr/>
        </p:nvSpPr>
        <p:spPr>
          <a:xfrm rot="1694984">
            <a:off x="2405888" y="2824617"/>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Posted</a:t>
            </a:r>
          </a:p>
        </p:txBody>
      </p:sp>
      <p:sp>
        <p:nvSpPr>
          <p:cNvPr id="80" name="TextBox 79">
            <a:extLst>
              <a:ext uri="{FF2B5EF4-FFF2-40B4-BE49-F238E27FC236}">
                <a16:creationId xmlns:a16="http://schemas.microsoft.com/office/drawing/2014/main" id="{56BD8DAC-C435-4BA8-B390-CA218785D1C2}"/>
              </a:ext>
            </a:extLst>
          </p:cNvPr>
          <p:cNvSpPr txBox="1"/>
          <p:nvPr/>
        </p:nvSpPr>
        <p:spPr>
          <a:xfrm rot="16200000">
            <a:off x="3106217" y="4760916"/>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Posted</a:t>
            </a:r>
          </a:p>
        </p:txBody>
      </p:sp>
      <p:sp>
        <p:nvSpPr>
          <p:cNvPr id="81" name="TextBox 80">
            <a:extLst>
              <a:ext uri="{FF2B5EF4-FFF2-40B4-BE49-F238E27FC236}">
                <a16:creationId xmlns:a16="http://schemas.microsoft.com/office/drawing/2014/main" id="{22E7B00F-8029-4E30-B636-7FBC9E0D4A36}"/>
              </a:ext>
            </a:extLst>
          </p:cNvPr>
          <p:cNvSpPr txBox="1"/>
          <p:nvPr/>
        </p:nvSpPr>
        <p:spPr>
          <a:xfrm rot="18301527">
            <a:off x="3930745" y="2538052"/>
            <a:ext cx="125171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Friends with</a:t>
            </a:r>
          </a:p>
        </p:txBody>
      </p:sp>
      <p:sp>
        <p:nvSpPr>
          <p:cNvPr id="82" name="TextBox 81">
            <a:extLst>
              <a:ext uri="{FF2B5EF4-FFF2-40B4-BE49-F238E27FC236}">
                <a16:creationId xmlns:a16="http://schemas.microsoft.com/office/drawing/2014/main" id="{FDCEDB79-246A-4BBF-8707-D5625E961495}"/>
              </a:ext>
            </a:extLst>
          </p:cNvPr>
          <p:cNvSpPr txBox="1"/>
          <p:nvPr/>
        </p:nvSpPr>
        <p:spPr>
          <a:xfrm rot="1111545">
            <a:off x="4425959" y="3701496"/>
            <a:ext cx="125171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Friends with</a:t>
            </a:r>
          </a:p>
        </p:txBody>
      </p:sp>
      <p:sp>
        <p:nvSpPr>
          <p:cNvPr id="83" name="TextBox 82">
            <a:extLst>
              <a:ext uri="{FF2B5EF4-FFF2-40B4-BE49-F238E27FC236}">
                <a16:creationId xmlns:a16="http://schemas.microsoft.com/office/drawing/2014/main" id="{FE86DC2C-1424-4AD1-9E7D-240258998077}"/>
              </a:ext>
            </a:extLst>
          </p:cNvPr>
          <p:cNvSpPr txBox="1"/>
          <p:nvPr/>
        </p:nvSpPr>
        <p:spPr>
          <a:xfrm rot="158630">
            <a:off x="6842443" y="2018792"/>
            <a:ext cx="125171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Friends with</a:t>
            </a:r>
          </a:p>
        </p:txBody>
      </p:sp>
      <p:sp>
        <p:nvSpPr>
          <p:cNvPr id="84" name="TextBox 83">
            <a:extLst>
              <a:ext uri="{FF2B5EF4-FFF2-40B4-BE49-F238E27FC236}">
                <a16:creationId xmlns:a16="http://schemas.microsoft.com/office/drawing/2014/main" id="{6EDF84BD-F28C-4816-8685-5603F18C19D0}"/>
              </a:ext>
            </a:extLst>
          </p:cNvPr>
          <p:cNvSpPr txBox="1"/>
          <p:nvPr/>
        </p:nvSpPr>
        <p:spPr>
          <a:xfrm rot="683036">
            <a:off x="7350002" y="4706488"/>
            <a:ext cx="125171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Friends with</a:t>
            </a:r>
          </a:p>
        </p:txBody>
      </p:sp>
      <p:sp>
        <p:nvSpPr>
          <p:cNvPr id="85" name="TextBox 84">
            <a:extLst>
              <a:ext uri="{FF2B5EF4-FFF2-40B4-BE49-F238E27FC236}">
                <a16:creationId xmlns:a16="http://schemas.microsoft.com/office/drawing/2014/main" id="{DDCEDEC0-E2ED-460A-A4E9-D42A9D83B3C2}"/>
              </a:ext>
            </a:extLst>
          </p:cNvPr>
          <p:cNvSpPr txBox="1"/>
          <p:nvPr/>
        </p:nvSpPr>
        <p:spPr>
          <a:xfrm rot="19786715">
            <a:off x="4222097" y="4986991"/>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Liked</a:t>
            </a:r>
          </a:p>
        </p:txBody>
      </p:sp>
      <p:sp>
        <p:nvSpPr>
          <p:cNvPr id="86" name="TextBox 85">
            <a:extLst>
              <a:ext uri="{FF2B5EF4-FFF2-40B4-BE49-F238E27FC236}">
                <a16:creationId xmlns:a16="http://schemas.microsoft.com/office/drawing/2014/main" id="{E1974276-A0E2-437B-8F43-49A598D1572C}"/>
              </a:ext>
            </a:extLst>
          </p:cNvPr>
          <p:cNvSpPr txBox="1"/>
          <p:nvPr/>
        </p:nvSpPr>
        <p:spPr>
          <a:xfrm rot="1172878">
            <a:off x="6622869" y="2832243"/>
            <a:ext cx="116809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Commented on</a:t>
            </a:r>
          </a:p>
        </p:txBody>
      </p:sp>
      <p:sp>
        <p:nvSpPr>
          <p:cNvPr id="87" name="TextBox 86">
            <a:extLst>
              <a:ext uri="{FF2B5EF4-FFF2-40B4-BE49-F238E27FC236}">
                <a16:creationId xmlns:a16="http://schemas.microsoft.com/office/drawing/2014/main" id="{8CBB1DD4-F774-42C1-AA2E-7E4759A21CAF}"/>
              </a:ext>
            </a:extLst>
          </p:cNvPr>
          <p:cNvSpPr txBox="1"/>
          <p:nvPr/>
        </p:nvSpPr>
        <p:spPr>
          <a:xfrm rot="1811454">
            <a:off x="6852079" y="5365022"/>
            <a:ext cx="116809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Liked</a:t>
            </a:r>
          </a:p>
        </p:txBody>
      </p:sp>
      <p:sp>
        <p:nvSpPr>
          <p:cNvPr id="90" name="TextBox 89">
            <a:extLst>
              <a:ext uri="{FF2B5EF4-FFF2-40B4-BE49-F238E27FC236}">
                <a16:creationId xmlns:a16="http://schemas.microsoft.com/office/drawing/2014/main" id="{D2541A7D-54A5-4DFB-9292-A21EA34A9DEF}"/>
              </a:ext>
            </a:extLst>
          </p:cNvPr>
          <p:cNvSpPr txBox="1"/>
          <p:nvPr/>
        </p:nvSpPr>
        <p:spPr>
          <a:xfrm rot="21000975">
            <a:off x="8190499" y="5515921"/>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Posted</a:t>
            </a:r>
          </a:p>
        </p:txBody>
      </p:sp>
      <p:sp>
        <p:nvSpPr>
          <p:cNvPr id="91" name="TextBox 90">
            <a:extLst>
              <a:ext uri="{FF2B5EF4-FFF2-40B4-BE49-F238E27FC236}">
                <a16:creationId xmlns:a16="http://schemas.microsoft.com/office/drawing/2014/main" id="{0D4E557D-A571-474F-B174-2828456F69AC}"/>
              </a:ext>
            </a:extLst>
          </p:cNvPr>
          <p:cNvSpPr txBox="1"/>
          <p:nvPr/>
        </p:nvSpPr>
        <p:spPr>
          <a:xfrm rot="17763968">
            <a:off x="8106996" y="2949015"/>
            <a:ext cx="93100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Trebuchet MS" panose="020B0603020202020204"/>
                <a:ea typeface="+mn-ea"/>
                <a:cs typeface="+mn-cs"/>
              </a:rPr>
              <a:t>Posted</a:t>
            </a:r>
          </a:p>
        </p:txBody>
      </p:sp>
      <p:sp>
        <p:nvSpPr>
          <p:cNvPr id="95" name="Title 3">
            <a:extLst>
              <a:ext uri="{FF2B5EF4-FFF2-40B4-BE49-F238E27FC236}">
                <a16:creationId xmlns:a16="http://schemas.microsoft.com/office/drawing/2014/main" id="{CBA3A2B2-9946-4D81-8B5B-F2EF060569AD}"/>
              </a:ext>
            </a:extLst>
          </p:cNvPr>
          <p:cNvSpPr txBox="1">
            <a:spLocks/>
          </p:cNvSpPr>
          <p:nvPr/>
        </p:nvSpPr>
        <p:spPr>
          <a:xfrm>
            <a:off x="838200" y="570865"/>
            <a:ext cx="10515600" cy="543832"/>
          </a:xfrm>
          <a:prstGeom prst="rect">
            <a:avLst/>
          </a:prstGeom>
        </p:spPr>
        <p:txBody>
          <a:bodyPr vert="horz" lIns="91440" tIns="45720" rIns="91440" bIns="45720" rtlCol="0" anchor="ctr">
            <a:noAutofit/>
          </a:bodyPr>
          <a:lst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a:lstStyle>
          <a:p>
            <a:pPr marL="0" marR="0" lvl="0" indent="0" algn="ctr" defTabSz="914423" rtl="0" eaLnBrk="1" fontAlgn="auto" latinLnBrk="0" hangingPunct="1">
              <a:lnSpc>
                <a:spcPct val="90000"/>
              </a:lnSpc>
              <a:spcBef>
                <a:spcPct val="0"/>
              </a:spcBef>
              <a:spcAft>
                <a:spcPts val="0"/>
              </a:spcAft>
              <a:buClrTx/>
              <a:buSzTx/>
              <a:buFontTx/>
              <a:buNone/>
              <a:tabLst/>
              <a:defRPr/>
            </a:pPr>
            <a:r>
              <a:rPr kumimoji="0" lang="en-US" sz="3734" b="0" i="0" u="none" strike="noStrike" kern="1200" cap="none" spc="0" normalizeH="0" baseline="0" noProof="0" dirty="0">
                <a:ln>
                  <a:noFill/>
                </a:ln>
                <a:solidFill>
                  <a:srgbClr val="404040"/>
                </a:solidFill>
                <a:effectLst/>
                <a:uLnTx/>
                <a:uFillTx/>
                <a:latin typeface="Trebuchet MS" panose="020B0603020202020204"/>
                <a:ea typeface="+mj-ea"/>
                <a:cs typeface="+mj-cs"/>
              </a:rPr>
              <a:t>Graph Database</a:t>
            </a:r>
          </a:p>
        </p:txBody>
      </p:sp>
      <p:pic>
        <p:nvPicPr>
          <p:cNvPr id="98" name="Graphic 23">
            <a:extLst>
              <a:ext uri="{FF2B5EF4-FFF2-40B4-BE49-F238E27FC236}">
                <a16:creationId xmlns:a16="http://schemas.microsoft.com/office/drawing/2014/main" id="{A47D6FD3-3EE5-463D-AFB3-5FA18CBBFD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72800" y="5708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TextBox 98">
            <a:extLst>
              <a:ext uri="{FF2B5EF4-FFF2-40B4-BE49-F238E27FC236}">
                <a16:creationId xmlns:a16="http://schemas.microsoft.com/office/drawing/2014/main" id="{4F290671-C045-4BAF-AFBA-D5AF3AB7AA0B}"/>
              </a:ext>
            </a:extLst>
          </p:cNvPr>
          <p:cNvSpPr txBox="1"/>
          <p:nvPr/>
        </p:nvSpPr>
        <p:spPr>
          <a:xfrm>
            <a:off x="10727944" y="1352761"/>
            <a:ext cx="125171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Neptune</a:t>
            </a:r>
          </a:p>
        </p:txBody>
      </p:sp>
    </p:spTree>
    <p:extLst>
      <p:ext uri="{BB962C8B-B14F-4D97-AF65-F5344CB8AC3E}">
        <p14:creationId xmlns:p14="http://schemas.microsoft.com/office/powerpoint/2010/main" val="281550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64" grpId="0" animBg="1"/>
      <p:bldP spid="71" grpId="0" animBg="1"/>
      <p:bldP spid="78" grpId="0"/>
      <p:bldP spid="79" grpId="0"/>
      <p:bldP spid="80" grpId="0"/>
      <p:bldP spid="81" grpId="0"/>
      <p:bldP spid="82" grpId="0"/>
      <p:bldP spid="83" grpId="0"/>
      <p:bldP spid="84" grpId="0"/>
      <p:bldP spid="85" grpId="0"/>
      <p:bldP spid="86" grpId="0"/>
      <p:bldP spid="87" grpId="0"/>
      <p:bldP spid="90" grpId="0"/>
      <p:bldP spid="91" grpId="0"/>
      <p:bldP spid="9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a:t>Important </a:t>
            </a:r>
            <a:r>
              <a:rPr lang="en-US" dirty="0"/>
              <a:t>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RELATIONAL DATABASE SERVICE (</a:t>
            </a:r>
            <a:r>
              <a:rPr lang="en-US" sz="2400" dirty="0" err="1">
                <a:solidFill>
                  <a:srgbClr val="FF9900"/>
                </a:solidFill>
              </a:rPr>
              <a:t>RDS</a:t>
            </a:r>
            <a:r>
              <a:rPr lang="en-US" sz="2400" dirty="0">
                <a:solidFill>
                  <a:srgbClr val="FF9900"/>
                </a:solidFill>
              </a:rPr>
              <a:t>)</a:t>
            </a:r>
          </a:p>
          <a:p>
            <a:pPr lvl="1"/>
            <a:r>
              <a:rPr lang="en-US" sz="2000" dirty="0"/>
              <a:t>Relational database service with six engines available (Aurora, MySQL, PostgreSQL, etc.)</a:t>
            </a:r>
          </a:p>
          <a:p>
            <a:pPr lvl="1"/>
            <a:r>
              <a:rPr lang="en-US" sz="2000" dirty="0"/>
              <a:t>Managed database service</a:t>
            </a:r>
          </a:p>
          <a:p>
            <a:pPr lvl="2"/>
            <a:r>
              <a:rPr lang="en-US" sz="1600" dirty="0"/>
              <a:t>AWS does all the underlying administrative work</a:t>
            </a:r>
          </a:p>
          <a:p>
            <a:pPr lvl="2"/>
            <a:r>
              <a:rPr lang="en-US" sz="1600" dirty="0"/>
              <a:t>You are responsible for network access and managing database users and permissions</a:t>
            </a:r>
          </a:p>
          <a:p>
            <a:pPr lvl="1"/>
            <a:r>
              <a:rPr lang="en-US" sz="2000" dirty="0"/>
              <a:t>Read replicas used for read-heavy applications, where read-only traffic is directed to the replica, alleviating traffic from the primary database</a:t>
            </a:r>
          </a:p>
          <a:p>
            <a:pPr lvl="2"/>
            <a:r>
              <a:rPr lang="en-US" sz="1600" dirty="0"/>
              <a:t>Also works cross-region</a:t>
            </a:r>
          </a:p>
          <a:p>
            <a:pPr lvl="1"/>
            <a:r>
              <a:rPr lang="en-US" sz="2000" dirty="0"/>
              <a:t>Multi-AZ deployments provide high availability by synchronously (and automatically) replicating the primary database to a standby replica</a:t>
            </a:r>
          </a:p>
          <a:p>
            <a:pPr marL="0" indent="0">
              <a:spcBef>
                <a:spcPts val="800"/>
              </a:spcBef>
              <a:buNone/>
            </a:pPr>
            <a:r>
              <a:rPr lang="en-US" sz="2400" dirty="0">
                <a:solidFill>
                  <a:srgbClr val="FF9900"/>
                </a:solidFill>
              </a:rPr>
              <a:t>REDSHIFT</a:t>
            </a:r>
          </a:p>
          <a:p>
            <a:pPr lvl="1"/>
            <a:r>
              <a:rPr lang="en-US" sz="2000" dirty="0"/>
              <a:t>Used for data warehousing and analytics</a:t>
            </a:r>
          </a:p>
          <a:p>
            <a:pPr lvl="2"/>
            <a:r>
              <a:rPr lang="en-US" sz="1600" dirty="0"/>
              <a:t>A central repository of data that pulls from many other sources (e.g., S3, databases, etc.)</a:t>
            </a:r>
          </a:p>
        </p:txBody>
      </p:sp>
    </p:spTree>
    <p:extLst>
      <p:ext uri="{BB962C8B-B14F-4D97-AF65-F5344CB8AC3E}">
        <p14:creationId xmlns:p14="http://schemas.microsoft.com/office/powerpoint/2010/main" val="181039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200"/>
              </a:spcBef>
              <a:buNone/>
            </a:pPr>
            <a:r>
              <a:rPr lang="en-US" sz="2400" dirty="0">
                <a:solidFill>
                  <a:srgbClr val="FF9900"/>
                </a:solidFill>
              </a:rPr>
              <a:t>DYNAMODB</a:t>
            </a:r>
          </a:p>
          <a:p>
            <a:pPr lvl="1">
              <a:spcBef>
                <a:spcPts val="200"/>
              </a:spcBef>
            </a:pPr>
            <a:r>
              <a:rPr lang="en-US" sz="2000" dirty="0"/>
              <a:t>Non-relational or NoSQL database</a:t>
            </a:r>
          </a:p>
          <a:p>
            <a:pPr lvl="2">
              <a:spcBef>
                <a:spcPts val="200"/>
              </a:spcBef>
            </a:pPr>
            <a:r>
              <a:rPr lang="en-US" sz="1600" dirty="0"/>
              <a:t>Data stored as key/value pairs</a:t>
            </a:r>
          </a:p>
          <a:p>
            <a:pPr lvl="2">
              <a:spcBef>
                <a:spcPts val="200"/>
              </a:spcBef>
            </a:pPr>
            <a:r>
              <a:rPr lang="en-US" sz="1600" dirty="0"/>
              <a:t>Massively scalable and highly performant</a:t>
            </a:r>
          </a:p>
          <a:p>
            <a:pPr lvl="1">
              <a:spcBef>
                <a:spcPts val="200"/>
              </a:spcBef>
            </a:pPr>
            <a:r>
              <a:rPr lang="en-US" sz="2000" dirty="0"/>
              <a:t>Two options for scaling: 1: Auto scaling (provisioned) 2: On-demand (more expensive)</a:t>
            </a:r>
          </a:p>
          <a:p>
            <a:pPr lvl="1">
              <a:spcBef>
                <a:spcPts val="200"/>
              </a:spcBef>
            </a:pPr>
            <a:r>
              <a:rPr lang="en-US" sz="2000" dirty="0"/>
              <a:t>DynamoDB Accelerator is in-memory caching, delivering 10x performance with microsecond READ latency</a:t>
            </a:r>
          </a:p>
          <a:p>
            <a:pPr lvl="2">
              <a:spcBef>
                <a:spcPts val="200"/>
              </a:spcBef>
            </a:pPr>
            <a:r>
              <a:rPr lang="en-US" sz="1600" dirty="0"/>
              <a:t>No re-coding necessary</a:t>
            </a:r>
          </a:p>
          <a:p>
            <a:pPr marL="0" indent="0">
              <a:spcBef>
                <a:spcPts val="200"/>
              </a:spcBef>
              <a:buNone/>
            </a:pPr>
            <a:r>
              <a:rPr lang="en-US" sz="2400" dirty="0" err="1">
                <a:solidFill>
                  <a:srgbClr val="FF9900"/>
                </a:solidFill>
              </a:rPr>
              <a:t>ELASTICACHE</a:t>
            </a:r>
            <a:endParaRPr lang="en-US" sz="2400" dirty="0">
              <a:solidFill>
                <a:srgbClr val="FF9900"/>
              </a:solidFill>
            </a:endParaRPr>
          </a:p>
          <a:p>
            <a:pPr lvl="1">
              <a:spcBef>
                <a:spcPts val="200"/>
              </a:spcBef>
            </a:pPr>
            <a:r>
              <a:rPr lang="en-US" sz="2000" dirty="0"/>
              <a:t>In-memory database used for caching and session management</a:t>
            </a:r>
          </a:p>
          <a:p>
            <a:pPr lvl="1">
              <a:spcBef>
                <a:spcPts val="200"/>
              </a:spcBef>
            </a:pPr>
            <a:r>
              <a:rPr lang="en-US" sz="2000" dirty="0"/>
              <a:t>Used for read-intensive web applications, such as gaming or media streaming</a:t>
            </a:r>
          </a:p>
          <a:p>
            <a:pPr marL="0" indent="0">
              <a:spcBef>
                <a:spcPts val="200"/>
              </a:spcBef>
              <a:buNone/>
            </a:pPr>
            <a:r>
              <a:rPr lang="en-US" sz="2400" dirty="0">
                <a:solidFill>
                  <a:srgbClr val="FF9900"/>
                </a:solidFill>
              </a:rPr>
              <a:t>NEPTUNE</a:t>
            </a:r>
          </a:p>
          <a:p>
            <a:pPr lvl="1">
              <a:spcBef>
                <a:spcPts val="200"/>
              </a:spcBef>
            </a:pPr>
            <a:r>
              <a:rPr lang="en-US" sz="2000" dirty="0"/>
              <a:t>Graph database</a:t>
            </a:r>
          </a:p>
          <a:p>
            <a:pPr lvl="1">
              <a:spcBef>
                <a:spcPts val="200"/>
              </a:spcBef>
            </a:pPr>
            <a:r>
              <a:rPr lang="en-US" sz="2000" dirty="0"/>
              <a:t>Used for social media, fraud detection and recommendation engines</a:t>
            </a:r>
            <a:endParaRPr lang="en-US" sz="1600" dirty="0"/>
          </a:p>
          <a:p>
            <a:pPr lvl="2">
              <a:spcBef>
                <a:spcPts val="200"/>
              </a:spcBef>
            </a:pPr>
            <a:endParaRPr lang="en-US" sz="1600" dirty="0"/>
          </a:p>
        </p:txBody>
      </p:sp>
    </p:spTree>
    <p:extLst>
      <p:ext uri="{BB962C8B-B14F-4D97-AF65-F5344CB8AC3E}">
        <p14:creationId xmlns:p14="http://schemas.microsoft.com/office/powerpoint/2010/main" val="16941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20DF5F-B080-4701-AB64-B28F9A143264}"/>
              </a:ext>
            </a:extLst>
          </p:cNvPr>
          <p:cNvSpPr txBox="1"/>
          <p:nvPr/>
        </p:nvSpPr>
        <p:spPr>
          <a:xfrm>
            <a:off x="2134552" y="1997839"/>
            <a:ext cx="7922895"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rPr>
              <a:t>Retrieve all orders for this customer for the last two years</a:t>
            </a:r>
          </a:p>
        </p:txBody>
      </p:sp>
    </p:spTree>
    <p:extLst>
      <p:ext uri="{BB962C8B-B14F-4D97-AF65-F5344CB8AC3E}">
        <p14:creationId xmlns:p14="http://schemas.microsoft.com/office/powerpoint/2010/main" val="183238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592FA4-ABD1-4D66-A233-2214D2B98FEC}"/>
              </a:ext>
            </a:extLst>
          </p:cNvPr>
          <p:cNvSpPr/>
          <p:nvPr/>
        </p:nvSpPr>
        <p:spPr>
          <a:xfrm>
            <a:off x="0" y="5246370"/>
            <a:ext cx="12192000" cy="1188720"/>
          </a:xfrm>
          <a:prstGeom prst="rect">
            <a:avLst/>
          </a:prstGeom>
          <a:solidFill>
            <a:schemeClr val="bg1">
              <a:alpha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Trebuchet MS" panose="020B0603020202020204"/>
                <a:ea typeface="+mn-ea"/>
                <a:cs typeface="+mn-cs"/>
              </a:rPr>
              <a:t>DATABASES IN AWS</a:t>
            </a:r>
          </a:p>
        </p:txBody>
      </p:sp>
      <p:pic>
        <p:nvPicPr>
          <p:cNvPr id="7" name="Graphic 7">
            <a:extLst>
              <a:ext uri="{FF2B5EF4-FFF2-40B4-BE49-F238E27FC236}">
                <a16:creationId xmlns:a16="http://schemas.microsoft.com/office/drawing/2014/main" id="{38E3ECEF-90F3-49BE-9E39-17CA995A1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5212078"/>
            <a:ext cx="1193411" cy="12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518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1947788706"/>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Tree>
    <p:extLst>
      <p:ext uri="{BB962C8B-B14F-4D97-AF65-F5344CB8AC3E}">
        <p14:creationId xmlns:p14="http://schemas.microsoft.com/office/powerpoint/2010/main" val="853712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94479" y="1601210"/>
            <a:ext cx="8853288" cy="578417"/>
          </a:xfrm>
        </p:spPr>
        <p:txBody>
          <a:bodyPr/>
          <a:lstStyle/>
          <a:p>
            <a:r>
              <a:rPr lang="en-US" sz="4400" dirty="0">
                <a:latin typeface="+mj-lt"/>
              </a:rPr>
              <a:t>Managed Database Service</a:t>
            </a:r>
          </a:p>
        </p:txBody>
      </p:sp>
      <p:sp>
        <p:nvSpPr>
          <p:cNvPr id="5" name="Text Placeholder 4"/>
          <p:cNvSpPr>
            <a:spLocks noGrp="1"/>
          </p:cNvSpPr>
          <p:nvPr>
            <p:ph type="body" sz="quarter" idx="11"/>
          </p:nvPr>
        </p:nvSpPr>
        <p:spPr>
          <a:xfrm>
            <a:off x="1493900" y="2415513"/>
            <a:ext cx="10321582" cy="2175172"/>
          </a:xfrm>
        </p:spPr>
        <p:txBody>
          <a:bodyPr>
            <a:noAutofit/>
          </a:bodyPr>
          <a:lstStyle/>
          <a:p>
            <a:pPr>
              <a:lnSpc>
                <a:spcPct val="100000"/>
              </a:lnSpc>
            </a:pPr>
            <a:r>
              <a:rPr lang="en-US" dirty="0">
                <a:latin typeface="+mj-lt"/>
              </a:rPr>
              <a:t>A database where Amazon does all the underlying administrative work (backups, patching, recovery, etc.)</a:t>
            </a:r>
          </a:p>
          <a:p>
            <a:pPr>
              <a:lnSpc>
                <a:spcPct val="100000"/>
              </a:lnSpc>
            </a:pPr>
            <a:r>
              <a:rPr lang="en-US" dirty="0">
                <a:latin typeface="+mj-lt"/>
              </a:rPr>
              <a:t>	vs.</a:t>
            </a:r>
          </a:p>
          <a:p>
            <a:pPr>
              <a:lnSpc>
                <a:spcPct val="100000"/>
              </a:lnSpc>
            </a:pPr>
            <a:r>
              <a:rPr lang="en-US" dirty="0">
                <a:latin typeface="+mj-lt"/>
              </a:rPr>
              <a:t>You installing the database directly on a server and </a:t>
            </a:r>
            <a:br>
              <a:rPr lang="en-US" dirty="0">
                <a:latin typeface="+mj-lt"/>
              </a:rPr>
            </a:br>
            <a:r>
              <a:rPr lang="en-US" dirty="0">
                <a:latin typeface="+mj-lt"/>
              </a:rPr>
              <a:t>managing it</a:t>
            </a:r>
          </a:p>
          <a:p>
            <a:pPr>
              <a:lnSpc>
                <a:spcPct val="100000"/>
              </a:lnSpc>
            </a:pPr>
            <a:endParaRPr lang="en-US" dirty="0">
              <a:latin typeface="+mj-lt"/>
            </a:endParaRPr>
          </a:p>
          <a:p>
            <a:pPr>
              <a:lnSpc>
                <a:spcPct val="100000"/>
              </a:lnSpc>
            </a:pPr>
            <a:endParaRPr lang="en-US" dirty="0">
              <a:latin typeface="+mj-lt"/>
            </a:endParaRPr>
          </a:p>
        </p:txBody>
      </p:sp>
    </p:spTree>
    <p:extLst>
      <p:ext uri="{BB962C8B-B14F-4D97-AF65-F5344CB8AC3E}">
        <p14:creationId xmlns:p14="http://schemas.microsoft.com/office/powerpoint/2010/main" val="22021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503543"/>
          <a:ext cx="11113474" cy="4657227"/>
        </p:xfrm>
        <a:graphic>
          <a:graphicData uri="http://schemas.openxmlformats.org/drawingml/2006/table">
            <a:tbl>
              <a:tblPr firstRow="1" firstCol="1" bandRow="1">
                <a:tableStyleId>{073A0DAA-6AF3-43AB-8588-CEC1D06C72B9}</a:tableStyleId>
              </a:tblPr>
              <a:tblGrid>
                <a:gridCol w="2672568">
                  <a:extLst>
                    <a:ext uri="{9D8B030D-6E8A-4147-A177-3AD203B41FA5}">
                      <a16:colId xmlns:a16="http://schemas.microsoft.com/office/drawing/2014/main" val="1231865389"/>
                    </a:ext>
                  </a:extLst>
                </a:gridCol>
                <a:gridCol w="4206240">
                  <a:extLst>
                    <a:ext uri="{9D8B030D-6E8A-4147-A177-3AD203B41FA5}">
                      <a16:colId xmlns:a16="http://schemas.microsoft.com/office/drawing/2014/main" val="341087335"/>
                    </a:ext>
                  </a:extLst>
                </a:gridCol>
                <a:gridCol w="4234666">
                  <a:extLst>
                    <a:ext uri="{9D8B030D-6E8A-4147-A177-3AD203B41FA5}">
                      <a16:colId xmlns:a16="http://schemas.microsoft.com/office/drawing/2014/main" val="2766256350"/>
                    </a:ext>
                  </a:extLst>
                </a:gridCol>
              </a:tblGrid>
              <a:tr h="577001">
                <a:tc>
                  <a:txBody>
                    <a:bodyPr/>
                    <a:lstStyle/>
                    <a:p>
                      <a:pPr>
                        <a:spcBef>
                          <a:spcPts val="300"/>
                        </a:spcBef>
                        <a:spcAft>
                          <a:spcPts val="300"/>
                        </a:spcAft>
                      </a:pPr>
                      <a:r>
                        <a:rPr lang="en-US" sz="2400" dirty="0"/>
                        <a:t>DATABASE TYPE</a:t>
                      </a:r>
                    </a:p>
                  </a:txBody>
                  <a:tcPr anchor="ctr"/>
                </a:tc>
                <a:tc>
                  <a:txBody>
                    <a:bodyPr/>
                    <a:lstStyle/>
                    <a:p>
                      <a:pPr>
                        <a:spcBef>
                          <a:spcPts val="300"/>
                        </a:spcBef>
                        <a:spcAft>
                          <a:spcPts val="300"/>
                        </a:spcAft>
                      </a:pPr>
                      <a:r>
                        <a:rPr lang="en-US" sz="2400" dirty="0"/>
                        <a:t>USE CASE</a:t>
                      </a:r>
                    </a:p>
                  </a:txBody>
                  <a:tcPr anchor="ctr"/>
                </a:tc>
                <a:tc>
                  <a:txBody>
                    <a:bodyPr/>
                    <a:lstStyle/>
                    <a:p>
                      <a:pPr>
                        <a:spcBef>
                          <a:spcPts val="300"/>
                        </a:spcBef>
                        <a:spcAft>
                          <a:spcPts val="300"/>
                        </a:spcAft>
                      </a:pPr>
                      <a:r>
                        <a:rPr lang="en-US" sz="2400" dirty="0"/>
                        <a:t>AWS SERVICE</a:t>
                      </a:r>
                    </a:p>
                  </a:txBody>
                  <a:tcPr anchor="ctr"/>
                </a:tc>
                <a:extLst>
                  <a:ext uri="{0D108BD9-81ED-4DB2-BD59-A6C34878D82A}">
                    <a16:rowId xmlns:a16="http://schemas.microsoft.com/office/drawing/2014/main" val="2968168913"/>
                  </a:ext>
                </a:extLst>
              </a:tr>
              <a:tr h="961668">
                <a:tc>
                  <a:txBody>
                    <a:bodyPr/>
                    <a:lstStyle/>
                    <a:p>
                      <a:pPr>
                        <a:spcBef>
                          <a:spcPts val="300"/>
                        </a:spcBef>
                        <a:spcAft>
                          <a:spcPts val="300"/>
                        </a:spcAft>
                      </a:pPr>
                      <a:r>
                        <a:rPr lang="en-US" sz="2200" dirty="0"/>
                        <a:t>Relational</a:t>
                      </a:r>
                    </a:p>
                  </a:txBody>
                  <a:tcPr/>
                </a:tc>
                <a:tc>
                  <a:txBody>
                    <a:bodyPr/>
                    <a:lstStyle/>
                    <a:p>
                      <a:pPr marL="457200" indent="-457200">
                        <a:spcBef>
                          <a:spcPts val="300"/>
                        </a:spcBef>
                        <a:spcAft>
                          <a:spcPts val="300"/>
                        </a:spcAft>
                        <a:buFont typeface="Arial" panose="020B0604020202020204" pitchFamily="34" charset="0"/>
                        <a:buChar char="•"/>
                      </a:pPr>
                      <a:r>
                        <a:rPr lang="en-US" sz="2200" dirty="0"/>
                        <a:t>Traditional apps, CRM, eCommerce</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RDS</a:t>
                      </a:r>
                      <a:r>
                        <a:rPr lang="en-US" sz="2200" dirty="0"/>
                        <a:t>, Aurora, Redshift</a:t>
                      </a:r>
                    </a:p>
                  </a:txBody>
                  <a:tcPr/>
                </a:tc>
                <a:extLst>
                  <a:ext uri="{0D108BD9-81ED-4DB2-BD59-A6C34878D82A}">
                    <a16:rowId xmlns:a16="http://schemas.microsoft.com/office/drawing/2014/main" val="1172273784"/>
                  </a:ext>
                </a:extLst>
              </a:tr>
              <a:tr h="1059610">
                <a:tc>
                  <a:txBody>
                    <a:bodyPr/>
                    <a:lstStyle/>
                    <a:p>
                      <a:pPr>
                        <a:spcBef>
                          <a:spcPts val="300"/>
                        </a:spcBef>
                        <a:spcAft>
                          <a:spcPts val="300"/>
                        </a:spcAft>
                      </a:pPr>
                      <a:r>
                        <a:rPr lang="en-US" sz="2200" dirty="0"/>
                        <a:t>Non-Relational or NoSQL</a:t>
                      </a:r>
                      <a:br>
                        <a:rPr lang="en-US" sz="2200" dirty="0"/>
                      </a:br>
                      <a:r>
                        <a:rPr lang="en-US" sz="1600" dirty="0"/>
                        <a:t>(key-value)</a:t>
                      </a:r>
                    </a:p>
                  </a:txBody>
                  <a:tcPr/>
                </a:tc>
                <a:tc>
                  <a:txBody>
                    <a:bodyPr/>
                    <a:lstStyle/>
                    <a:p>
                      <a:pPr marL="457200" indent="-457200">
                        <a:spcBef>
                          <a:spcPts val="300"/>
                        </a:spcBef>
                        <a:spcAft>
                          <a:spcPts val="300"/>
                        </a:spcAft>
                        <a:buFont typeface="Arial" panose="020B0604020202020204" pitchFamily="34" charset="0"/>
                        <a:buChar char="•"/>
                      </a:pPr>
                      <a:r>
                        <a:rPr lang="en-US" sz="2200" dirty="0"/>
                        <a:t>High-traffic web apps, eCommerce, Gaming</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DynamoDB</a:t>
                      </a:r>
                    </a:p>
                  </a:txBody>
                  <a:tcPr/>
                </a:tc>
                <a:extLst>
                  <a:ext uri="{0D108BD9-81ED-4DB2-BD59-A6C34878D82A}">
                    <a16:rowId xmlns:a16="http://schemas.microsoft.com/office/drawing/2014/main" val="817589559"/>
                  </a:ext>
                </a:extLst>
              </a:tr>
              <a:tr h="961668">
                <a:tc>
                  <a:txBody>
                    <a:bodyPr/>
                    <a:lstStyle/>
                    <a:p>
                      <a:pPr>
                        <a:spcBef>
                          <a:spcPts val="300"/>
                        </a:spcBef>
                        <a:spcAft>
                          <a:spcPts val="300"/>
                        </a:spcAft>
                      </a:pPr>
                      <a:r>
                        <a:rPr lang="en-US" sz="2200" dirty="0"/>
                        <a:t>In-memory</a:t>
                      </a:r>
                    </a:p>
                  </a:txBody>
                  <a:tcPr/>
                </a:tc>
                <a:tc>
                  <a:txBody>
                    <a:bodyPr/>
                    <a:lstStyle/>
                    <a:p>
                      <a:pPr marL="457200" indent="-457200">
                        <a:spcBef>
                          <a:spcPts val="300"/>
                        </a:spcBef>
                        <a:spcAft>
                          <a:spcPts val="300"/>
                        </a:spcAft>
                        <a:buFont typeface="Arial" panose="020B0604020202020204" pitchFamily="34" charset="0"/>
                        <a:buChar char="•"/>
                      </a:pPr>
                      <a:r>
                        <a:rPr lang="en-US" sz="2200" dirty="0"/>
                        <a:t>Caching, session management</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a:t>
                      </a:r>
                      <a:r>
                        <a:rPr lang="en-US" sz="2200" dirty="0" err="1"/>
                        <a:t>ElastiCache</a:t>
                      </a:r>
                      <a:endParaRPr lang="en-US" sz="2200" dirty="0"/>
                    </a:p>
                  </a:txBody>
                  <a:tcPr/>
                </a:tc>
                <a:extLst>
                  <a:ext uri="{0D108BD9-81ED-4DB2-BD59-A6C34878D82A}">
                    <a16:rowId xmlns:a16="http://schemas.microsoft.com/office/drawing/2014/main" val="4000545314"/>
                  </a:ext>
                </a:extLst>
              </a:tr>
              <a:tr h="961668">
                <a:tc>
                  <a:txBody>
                    <a:bodyPr/>
                    <a:lstStyle/>
                    <a:p>
                      <a:pPr>
                        <a:spcBef>
                          <a:spcPts val="300"/>
                        </a:spcBef>
                        <a:spcAft>
                          <a:spcPts val="300"/>
                        </a:spcAft>
                      </a:pPr>
                      <a:r>
                        <a:rPr lang="en-US" sz="2200" dirty="0"/>
                        <a:t>Graph</a:t>
                      </a:r>
                    </a:p>
                  </a:txBody>
                  <a:tcPr/>
                </a:tc>
                <a:tc>
                  <a:txBody>
                    <a:bodyPr/>
                    <a:lstStyle/>
                    <a:p>
                      <a:pPr marL="457200" indent="-457200">
                        <a:spcBef>
                          <a:spcPts val="300"/>
                        </a:spcBef>
                        <a:spcAft>
                          <a:spcPts val="300"/>
                        </a:spcAft>
                        <a:buFont typeface="Arial" panose="020B0604020202020204" pitchFamily="34" charset="0"/>
                        <a:buChar char="•"/>
                      </a:pPr>
                      <a:r>
                        <a:rPr lang="en-US" sz="2200" dirty="0"/>
                        <a:t>Fraud detection, social networking, recommendation engines</a:t>
                      </a:r>
                    </a:p>
                  </a:txBody>
                  <a:tcPr/>
                </a:tc>
                <a:tc>
                  <a:txBody>
                    <a:bodyPr/>
                    <a:lstStyle/>
                    <a:p>
                      <a:pPr marL="457200" indent="-457200">
                        <a:spcBef>
                          <a:spcPts val="300"/>
                        </a:spcBef>
                        <a:spcAft>
                          <a:spcPts val="300"/>
                        </a:spcAft>
                        <a:buFont typeface="Arial" panose="020B0604020202020204" pitchFamily="34" charset="0"/>
                        <a:buChar char="•"/>
                      </a:pPr>
                      <a:r>
                        <a:rPr lang="en-US" sz="2200" dirty="0"/>
                        <a:t>Amazon Neptune</a:t>
                      </a:r>
                    </a:p>
                  </a:txBody>
                  <a:tcPr/>
                </a:tc>
                <a:extLst>
                  <a:ext uri="{0D108BD9-81ED-4DB2-BD59-A6C34878D82A}">
                    <a16:rowId xmlns:a16="http://schemas.microsoft.com/office/drawing/2014/main" val="4172376050"/>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Purpose-Built Databases in AWS</a:t>
            </a:r>
          </a:p>
        </p:txBody>
      </p:sp>
      <p:sp>
        <p:nvSpPr>
          <p:cNvPr id="4" name="Rectangle 3">
            <a:extLst>
              <a:ext uri="{FF2B5EF4-FFF2-40B4-BE49-F238E27FC236}">
                <a16:creationId xmlns:a16="http://schemas.microsoft.com/office/drawing/2014/main" id="{CF5F70CA-D895-49B1-9FC8-D859171CB302}"/>
              </a:ext>
            </a:extLst>
          </p:cNvPr>
          <p:cNvSpPr/>
          <p:nvPr/>
        </p:nvSpPr>
        <p:spPr>
          <a:xfrm>
            <a:off x="504972" y="2066040"/>
            <a:ext cx="11202351" cy="99720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619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7D2BFB-033B-4399-AA68-0F2C94D996F2}"/>
              </a:ext>
            </a:extLst>
          </p:cNvPr>
          <p:cNvSpPr>
            <a:spLocks noGrp="1"/>
          </p:cNvSpPr>
          <p:nvPr>
            <p:ph type="title"/>
          </p:nvPr>
        </p:nvSpPr>
        <p:spPr/>
        <p:txBody>
          <a:bodyPr/>
          <a:lstStyle/>
          <a:p>
            <a:r>
              <a:rPr lang="en-US" dirty="0"/>
              <a:t>Relational Databases</a:t>
            </a:r>
          </a:p>
        </p:txBody>
      </p:sp>
      <p:graphicFrame>
        <p:nvGraphicFramePr>
          <p:cNvPr id="5" name="Table 5">
            <a:extLst>
              <a:ext uri="{FF2B5EF4-FFF2-40B4-BE49-F238E27FC236}">
                <a16:creationId xmlns:a16="http://schemas.microsoft.com/office/drawing/2014/main" id="{C60B29F1-071E-47BC-94A2-5BDF07AAB329}"/>
              </a:ext>
            </a:extLst>
          </p:cNvPr>
          <p:cNvGraphicFramePr>
            <a:graphicFrameLocks noGrp="1"/>
          </p:cNvGraphicFramePr>
          <p:nvPr/>
        </p:nvGraphicFramePr>
        <p:xfrm>
          <a:off x="2440305" y="2015490"/>
          <a:ext cx="7311390" cy="1676400"/>
        </p:xfrm>
        <a:graphic>
          <a:graphicData uri="http://schemas.openxmlformats.org/drawingml/2006/table">
            <a:tbl>
              <a:tblPr firstRow="1" bandRow="1">
                <a:tableStyleId>{7DF18680-E054-41AD-8BC1-D1AEF772440D}</a:tableStyleId>
              </a:tblPr>
              <a:tblGrid>
                <a:gridCol w="1356360">
                  <a:extLst>
                    <a:ext uri="{9D8B030D-6E8A-4147-A177-3AD203B41FA5}">
                      <a16:colId xmlns:a16="http://schemas.microsoft.com/office/drawing/2014/main" val="2050705784"/>
                    </a:ext>
                  </a:extLst>
                </a:gridCol>
                <a:gridCol w="1303020">
                  <a:extLst>
                    <a:ext uri="{9D8B030D-6E8A-4147-A177-3AD203B41FA5}">
                      <a16:colId xmlns:a16="http://schemas.microsoft.com/office/drawing/2014/main" val="4080453741"/>
                    </a:ext>
                  </a:extLst>
                </a:gridCol>
                <a:gridCol w="1394460">
                  <a:extLst>
                    <a:ext uri="{9D8B030D-6E8A-4147-A177-3AD203B41FA5}">
                      <a16:colId xmlns:a16="http://schemas.microsoft.com/office/drawing/2014/main" val="3491501001"/>
                    </a:ext>
                  </a:extLst>
                </a:gridCol>
                <a:gridCol w="3257550">
                  <a:extLst>
                    <a:ext uri="{9D8B030D-6E8A-4147-A177-3AD203B41FA5}">
                      <a16:colId xmlns:a16="http://schemas.microsoft.com/office/drawing/2014/main" val="4205293731"/>
                    </a:ext>
                  </a:extLst>
                </a:gridCol>
              </a:tblGrid>
              <a:tr h="271916">
                <a:tc>
                  <a:txBody>
                    <a:bodyPr/>
                    <a:lstStyle/>
                    <a:p>
                      <a:r>
                        <a:rPr lang="en-US" sz="1600" dirty="0" err="1"/>
                        <a:t>CustomerID</a:t>
                      </a:r>
                      <a:endParaRPr lang="en-US" sz="1600" dirty="0"/>
                    </a:p>
                  </a:txBody>
                  <a:tcPr/>
                </a:tc>
                <a:tc>
                  <a:txBody>
                    <a:bodyPr/>
                    <a:lstStyle/>
                    <a:p>
                      <a:r>
                        <a:rPr lang="en-US" sz="1600" dirty="0"/>
                        <a:t>FirstName</a:t>
                      </a:r>
                    </a:p>
                  </a:txBody>
                  <a:tcPr/>
                </a:tc>
                <a:tc>
                  <a:txBody>
                    <a:bodyPr/>
                    <a:lstStyle/>
                    <a:p>
                      <a:r>
                        <a:rPr lang="en-US" sz="1600" dirty="0" err="1"/>
                        <a:t>LastName</a:t>
                      </a:r>
                      <a:endParaRPr lang="en-US" sz="1600" dirty="0"/>
                    </a:p>
                  </a:txBody>
                  <a:tcPr/>
                </a:tc>
                <a:tc>
                  <a:txBody>
                    <a:bodyPr/>
                    <a:lstStyle/>
                    <a:p>
                      <a:r>
                        <a:rPr lang="en-US" sz="1600" dirty="0" err="1"/>
                        <a:t>EmailAddress</a:t>
                      </a:r>
                      <a:endParaRPr lang="en-US" sz="1600" dirty="0"/>
                    </a:p>
                  </a:txBody>
                  <a:tcPr/>
                </a:tc>
                <a:extLst>
                  <a:ext uri="{0D108BD9-81ED-4DB2-BD59-A6C34878D82A}">
                    <a16:rowId xmlns:a16="http://schemas.microsoft.com/office/drawing/2014/main" val="708887653"/>
                  </a:ext>
                </a:extLst>
              </a:tr>
              <a:tr h="271916">
                <a:tc>
                  <a:txBody>
                    <a:bodyPr/>
                    <a:lstStyle/>
                    <a:p>
                      <a:r>
                        <a:rPr lang="en-US" sz="1600" dirty="0"/>
                        <a:t>1</a:t>
                      </a:r>
                    </a:p>
                  </a:txBody>
                  <a:tcPr/>
                </a:tc>
                <a:tc>
                  <a:txBody>
                    <a:bodyPr/>
                    <a:lstStyle/>
                    <a:p>
                      <a:r>
                        <a:rPr lang="en-US" sz="1600" dirty="0"/>
                        <a:t>Dwight</a:t>
                      </a:r>
                    </a:p>
                  </a:txBody>
                  <a:tcPr/>
                </a:tc>
                <a:tc>
                  <a:txBody>
                    <a:bodyPr/>
                    <a:lstStyle/>
                    <a:p>
                      <a:r>
                        <a:rPr lang="en-US" sz="1600" dirty="0" err="1"/>
                        <a:t>Schrute</a:t>
                      </a:r>
                      <a:endParaRPr lang="en-US" sz="1600" dirty="0"/>
                    </a:p>
                  </a:txBody>
                  <a:tcPr/>
                </a:tc>
                <a:tc>
                  <a:txBody>
                    <a:bodyPr/>
                    <a:lstStyle/>
                    <a:p>
                      <a:r>
                        <a:rPr lang="en-US" sz="1600" dirty="0"/>
                        <a:t>dwight.schrute@email.com</a:t>
                      </a:r>
                    </a:p>
                  </a:txBody>
                  <a:tcPr/>
                </a:tc>
                <a:extLst>
                  <a:ext uri="{0D108BD9-81ED-4DB2-BD59-A6C34878D82A}">
                    <a16:rowId xmlns:a16="http://schemas.microsoft.com/office/drawing/2014/main" val="2037141181"/>
                  </a:ext>
                </a:extLst>
              </a:tr>
              <a:tr h="271916">
                <a:tc>
                  <a:txBody>
                    <a:bodyPr/>
                    <a:lstStyle/>
                    <a:p>
                      <a:r>
                        <a:rPr lang="en-US" sz="1600" dirty="0"/>
                        <a:t>2</a:t>
                      </a:r>
                    </a:p>
                  </a:txBody>
                  <a:tcPr/>
                </a:tc>
                <a:tc>
                  <a:txBody>
                    <a:bodyPr/>
                    <a:lstStyle/>
                    <a:p>
                      <a:r>
                        <a:rPr lang="en-US" sz="1600" dirty="0"/>
                        <a:t>Pam</a:t>
                      </a:r>
                    </a:p>
                  </a:txBody>
                  <a:tcPr/>
                </a:tc>
                <a:tc>
                  <a:txBody>
                    <a:bodyPr/>
                    <a:lstStyle/>
                    <a:p>
                      <a:r>
                        <a:rPr lang="en-US" sz="1600" dirty="0"/>
                        <a:t>Beasley</a:t>
                      </a:r>
                    </a:p>
                  </a:txBody>
                  <a:tcPr/>
                </a:tc>
                <a:tc>
                  <a:txBody>
                    <a:bodyPr/>
                    <a:lstStyle/>
                    <a:p>
                      <a:r>
                        <a:rPr lang="en-US" sz="1600" dirty="0"/>
                        <a:t>pam.beasley@email.com</a:t>
                      </a:r>
                    </a:p>
                  </a:txBody>
                  <a:tcPr/>
                </a:tc>
                <a:extLst>
                  <a:ext uri="{0D108BD9-81ED-4DB2-BD59-A6C34878D82A}">
                    <a16:rowId xmlns:a16="http://schemas.microsoft.com/office/drawing/2014/main" val="1846317841"/>
                  </a:ext>
                </a:extLst>
              </a:tr>
              <a:tr h="271916">
                <a:tc>
                  <a:txBody>
                    <a:bodyPr/>
                    <a:lstStyle/>
                    <a:p>
                      <a:r>
                        <a:rPr lang="en-US" sz="1600" dirty="0"/>
                        <a:t>3</a:t>
                      </a:r>
                    </a:p>
                  </a:txBody>
                  <a:tcPr/>
                </a:tc>
                <a:tc>
                  <a:txBody>
                    <a:bodyPr/>
                    <a:lstStyle/>
                    <a:p>
                      <a:r>
                        <a:rPr lang="en-US" sz="1600" dirty="0"/>
                        <a:t>Jim</a:t>
                      </a:r>
                    </a:p>
                  </a:txBody>
                  <a:tcPr/>
                </a:tc>
                <a:tc>
                  <a:txBody>
                    <a:bodyPr/>
                    <a:lstStyle/>
                    <a:p>
                      <a:r>
                        <a:rPr lang="en-US" sz="1600" dirty="0" err="1"/>
                        <a:t>Halpert</a:t>
                      </a:r>
                      <a:endParaRPr lang="en-US" sz="1600" dirty="0"/>
                    </a:p>
                  </a:txBody>
                  <a:tcPr/>
                </a:tc>
                <a:tc>
                  <a:txBody>
                    <a:bodyPr/>
                    <a:lstStyle/>
                    <a:p>
                      <a:r>
                        <a:rPr lang="en-US" sz="1600" dirty="0"/>
                        <a:t>jim.halpert@email.com</a:t>
                      </a:r>
                    </a:p>
                  </a:txBody>
                  <a:tcPr/>
                </a:tc>
                <a:extLst>
                  <a:ext uri="{0D108BD9-81ED-4DB2-BD59-A6C34878D82A}">
                    <a16:rowId xmlns:a16="http://schemas.microsoft.com/office/drawing/2014/main" val="2198973372"/>
                  </a:ext>
                </a:extLst>
              </a:tr>
              <a:tr h="271916">
                <a:tc>
                  <a:txBody>
                    <a:bodyPr/>
                    <a:lstStyle/>
                    <a:p>
                      <a:r>
                        <a:rPr lang="en-US" sz="1600" dirty="0"/>
                        <a:t>4</a:t>
                      </a:r>
                    </a:p>
                  </a:txBody>
                  <a:tcPr/>
                </a:tc>
                <a:tc>
                  <a:txBody>
                    <a:bodyPr/>
                    <a:lstStyle/>
                    <a:p>
                      <a:r>
                        <a:rPr lang="en-US" sz="1600" dirty="0"/>
                        <a:t>Michael</a:t>
                      </a:r>
                    </a:p>
                  </a:txBody>
                  <a:tcPr/>
                </a:tc>
                <a:tc>
                  <a:txBody>
                    <a:bodyPr/>
                    <a:lstStyle/>
                    <a:p>
                      <a:r>
                        <a:rPr lang="en-US" sz="1600" dirty="0"/>
                        <a:t>Scott</a:t>
                      </a:r>
                    </a:p>
                  </a:txBody>
                  <a:tcPr/>
                </a:tc>
                <a:tc>
                  <a:txBody>
                    <a:bodyPr/>
                    <a:lstStyle/>
                    <a:p>
                      <a:r>
                        <a:rPr lang="en-US" sz="1600" dirty="0"/>
                        <a:t>michael.scott@email.com</a:t>
                      </a:r>
                    </a:p>
                  </a:txBody>
                  <a:tcPr/>
                </a:tc>
                <a:extLst>
                  <a:ext uri="{0D108BD9-81ED-4DB2-BD59-A6C34878D82A}">
                    <a16:rowId xmlns:a16="http://schemas.microsoft.com/office/drawing/2014/main" val="2168851725"/>
                  </a:ext>
                </a:extLst>
              </a:tr>
            </a:tbl>
          </a:graphicData>
        </a:graphic>
      </p:graphicFrame>
      <p:sp>
        <p:nvSpPr>
          <p:cNvPr id="6" name="TextBox 5">
            <a:extLst>
              <a:ext uri="{FF2B5EF4-FFF2-40B4-BE49-F238E27FC236}">
                <a16:creationId xmlns:a16="http://schemas.microsoft.com/office/drawing/2014/main" id="{EC7395EC-DD0B-4231-9788-34B61DB2A291}"/>
              </a:ext>
            </a:extLst>
          </p:cNvPr>
          <p:cNvSpPr txBox="1"/>
          <p:nvPr/>
        </p:nvSpPr>
        <p:spPr>
          <a:xfrm>
            <a:off x="2440305" y="1672590"/>
            <a:ext cx="1805940" cy="342900"/>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CUSTOMERS</a:t>
            </a:r>
          </a:p>
        </p:txBody>
      </p:sp>
      <p:graphicFrame>
        <p:nvGraphicFramePr>
          <p:cNvPr id="7" name="Table 5">
            <a:extLst>
              <a:ext uri="{FF2B5EF4-FFF2-40B4-BE49-F238E27FC236}">
                <a16:creationId xmlns:a16="http://schemas.microsoft.com/office/drawing/2014/main" id="{DC582BB1-C6B3-4821-AFAA-85BC6D1D4DFD}"/>
              </a:ext>
            </a:extLst>
          </p:cNvPr>
          <p:cNvGraphicFramePr>
            <a:graphicFrameLocks noGrp="1"/>
          </p:cNvGraphicFramePr>
          <p:nvPr/>
        </p:nvGraphicFramePr>
        <p:xfrm>
          <a:off x="2440305" y="4530091"/>
          <a:ext cx="7311390" cy="1676400"/>
        </p:xfrm>
        <a:graphic>
          <a:graphicData uri="http://schemas.openxmlformats.org/drawingml/2006/table">
            <a:tbl>
              <a:tblPr firstRow="1" bandRow="1">
                <a:tableStyleId>{7DF18680-E054-41AD-8BC1-D1AEF772440D}</a:tableStyleId>
              </a:tblPr>
              <a:tblGrid>
                <a:gridCol w="1150620">
                  <a:extLst>
                    <a:ext uri="{9D8B030D-6E8A-4147-A177-3AD203B41FA5}">
                      <a16:colId xmlns:a16="http://schemas.microsoft.com/office/drawing/2014/main" val="2050705784"/>
                    </a:ext>
                  </a:extLst>
                </a:gridCol>
                <a:gridCol w="1394460">
                  <a:extLst>
                    <a:ext uri="{9D8B030D-6E8A-4147-A177-3AD203B41FA5}">
                      <a16:colId xmlns:a16="http://schemas.microsoft.com/office/drawing/2014/main" val="4080453741"/>
                    </a:ext>
                  </a:extLst>
                </a:gridCol>
                <a:gridCol w="1508760">
                  <a:extLst>
                    <a:ext uri="{9D8B030D-6E8A-4147-A177-3AD203B41FA5}">
                      <a16:colId xmlns:a16="http://schemas.microsoft.com/office/drawing/2014/main" val="3491501001"/>
                    </a:ext>
                  </a:extLst>
                </a:gridCol>
                <a:gridCol w="3257550">
                  <a:extLst>
                    <a:ext uri="{9D8B030D-6E8A-4147-A177-3AD203B41FA5}">
                      <a16:colId xmlns:a16="http://schemas.microsoft.com/office/drawing/2014/main" val="4205293731"/>
                    </a:ext>
                  </a:extLst>
                </a:gridCol>
              </a:tblGrid>
              <a:tr h="271916">
                <a:tc>
                  <a:txBody>
                    <a:bodyPr/>
                    <a:lstStyle/>
                    <a:p>
                      <a:r>
                        <a:rPr lang="en-US" sz="1600" dirty="0" err="1"/>
                        <a:t>OrderID</a:t>
                      </a:r>
                      <a:endParaRPr lang="en-US" sz="1600" dirty="0"/>
                    </a:p>
                  </a:txBody>
                  <a:tcPr/>
                </a:tc>
                <a:tc>
                  <a:txBody>
                    <a:bodyPr/>
                    <a:lstStyle/>
                    <a:p>
                      <a:r>
                        <a:rPr lang="en-US" sz="1600" dirty="0" err="1"/>
                        <a:t>CustomerID</a:t>
                      </a:r>
                      <a:endParaRPr lang="en-US" sz="1600" dirty="0"/>
                    </a:p>
                  </a:txBody>
                  <a:tcPr/>
                </a:tc>
                <a:tc>
                  <a:txBody>
                    <a:bodyPr/>
                    <a:lstStyle/>
                    <a:p>
                      <a:r>
                        <a:rPr lang="en-US" sz="1600" dirty="0" err="1"/>
                        <a:t>OrderDate</a:t>
                      </a:r>
                      <a:endParaRPr lang="en-US" sz="1600" dirty="0"/>
                    </a:p>
                  </a:txBody>
                  <a:tcPr/>
                </a:tc>
                <a:tc>
                  <a:txBody>
                    <a:bodyPr/>
                    <a:lstStyle/>
                    <a:p>
                      <a:r>
                        <a:rPr lang="en-US" sz="1600" dirty="0" err="1"/>
                        <a:t>ShippingAddress</a:t>
                      </a:r>
                      <a:endParaRPr lang="en-US" sz="1600" dirty="0"/>
                    </a:p>
                  </a:txBody>
                  <a:tcPr/>
                </a:tc>
                <a:extLst>
                  <a:ext uri="{0D108BD9-81ED-4DB2-BD59-A6C34878D82A}">
                    <a16:rowId xmlns:a16="http://schemas.microsoft.com/office/drawing/2014/main" val="708887653"/>
                  </a:ext>
                </a:extLst>
              </a:tr>
              <a:tr h="271916">
                <a:tc>
                  <a:txBody>
                    <a:bodyPr/>
                    <a:lstStyle/>
                    <a:p>
                      <a:r>
                        <a:rPr lang="en-US" sz="1600" dirty="0"/>
                        <a:t>845</a:t>
                      </a:r>
                    </a:p>
                  </a:txBody>
                  <a:tcPr/>
                </a:tc>
                <a:tc>
                  <a:txBody>
                    <a:bodyPr/>
                    <a:lstStyle/>
                    <a:p>
                      <a:r>
                        <a:rPr lang="en-US" sz="1600" dirty="0"/>
                        <a:t>1</a:t>
                      </a:r>
                    </a:p>
                  </a:txBody>
                  <a:tcPr/>
                </a:tc>
                <a:tc>
                  <a:txBody>
                    <a:bodyPr/>
                    <a:lstStyle/>
                    <a:p>
                      <a:r>
                        <a:rPr lang="en-US" sz="1600" dirty="0"/>
                        <a:t>1/6/22</a:t>
                      </a:r>
                    </a:p>
                  </a:txBody>
                  <a:tcPr/>
                </a:tc>
                <a:tc>
                  <a:txBody>
                    <a:bodyPr/>
                    <a:lstStyle/>
                    <a:p>
                      <a:r>
                        <a:rPr lang="en-US" sz="1600" dirty="0"/>
                        <a:t>123 Main Street</a:t>
                      </a:r>
                    </a:p>
                  </a:txBody>
                  <a:tcPr/>
                </a:tc>
                <a:extLst>
                  <a:ext uri="{0D108BD9-81ED-4DB2-BD59-A6C34878D82A}">
                    <a16:rowId xmlns:a16="http://schemas.microsoft.com/office/drawing/2014/main" val="2037141181"/>
                  </a:ext>
                </a:extLst>
              </a:tr>
              <a:tr h="271916">
                <a:tc>
                  <a:txBody>
                    <a:bodyPr/>
                    <a:lstStyle/>
                    <a:p>
                      <a:r>
                        <a:rPr lang="en-US" sz="1600" dirty="0"/>
                        <a:t>846</a:t>
                      </a:r>
                    </a:p>
                  </a:txBody>
                  <a:tcPr/>
                </a:tc>
                <a:tc>
                  <a:txBody>
                    <a:bodyPr/>
                    <a:lstStyle/>
                    <a:p>
                      <a:r>
                        <a:rPr lang="en-US" sz="1600" dirty="0"/>
                        <a:t>3</a:t>
                      </a:r>
                    </a:p>
                  </a:txBody>
                  <a:tcPr/>
                </a:tc>
                <a:tc>
                  <a:txBody>
                    <a:bodyPr/>
                    <a:lstStyle/>
                    <a:p>
                      <a:r>
                        <a:rPr lang="en-US" sz="1600" dirty="0"/>
                        <a:t>12/30/21</a:t>
                      </a:r>
                    </a:p>
                  </a:txBody>
                  <a:tcPr/>
                </a:tc>
                <a:tc>
                  <a:txBody>
                    <a:bodyPr/>
                    <a:lstStyle/>
                    <a:p>
                      <a:r>
                        <a:rPr lang="en-US" sz="1600" dirty="0"/>
                        <a:t>555 Avenue F</a:t>
                      </a:r>
                    </a:p>
                  </a:txBody>
                  <a:tcPr/>
                </a:tc>
                <a:extLst>
                  <a:ext uri="{0D108BD9-81ED-4DB2-BD59-A6C34878D82A}">
                    <a16:rowId xmlns:a16="http://schemas.microsoft.com/office/drawing/2014/main" val="1846317841"/>
                  </a:ext>
                </a:extLst>
              </a:tr>
              <a:tr h="271916">
                <a:tc>
                  <a:txBody>
                    <a:bodyPr/>
                    <a:lstStyle/>
                    <a:p>
                      <a:r>
                        <a:rPr lang="en-US" sz="1600" dirty="0"/>
                        <a:t>847</a:t>
                      </a:r>
                    </a:p>
                  </a:txBody>
                  <a:tcPr/>
                </a:tc>
                <a:tc>
                  <a:txBody>
                    <a:bodyPr/>
                    <a:lstStyle/>
                    <a:p>
                      <a:r>
                        <a:rPr lang="en-US" sz="1600" dirty="0"/>
                        <a:t>4</a:t>
                      </a:r>
                    </a:p>
                  </a:txBody>
                  <a:tcPr/>
                </a:tc>
                <a:tc>
                  <a:txBody>
                    <a:bodyPr/>
                    <a:lstStyle/>
                    <a:p>
                      <a:r>
                        <a:rPr lang="en-US" sz="1600" dirty="0"/>
                        <a:t>12/28/21</a:t>
                      </a:r>
                    </a:p>
                  </a:txBody>
                  <a:tcPr/>
                </a:tc>
                <a:tc>
                  <a:txBody>
                    <a:bodyPr/>
                    <a:lstStyle/>
                    <a:p>
                      <a:r>
                        <a:rPr lang="en-US" sz="1600" dirty="0"/>
                        <a:t>628 Goldenrod</a:t>
                      </a:r>
                    </a:p>
                  </a:txBody>
                  <a:tcPr/>
                </a:tc>
                <a:extLst>
                  <a:ext uri="{0D108BD9-81ED-4DB2-BD59-A6C34878D82A}">
                    <a16:rowId xmlns:a16="http://schemas.microsoft.com/office/drawing/2014/main" val="2198973372"/>
                  </a:ext>
                </a:extLst>
              </a:tr>
              <a:tr h="271916">
                <a:tc>
                  <a:txBody>
                    <a:bodyPr/>
                    <a:lstStyle/>
                    <a:p>
                      <a:r>
                        <a:rPr lang="en-US" sz="1600" dirty="0"/>
                        <a:t>848</a:t>
                      </a:r>
                    </a:p>
                  </a:txBody>
                  <a:tcPr/>
                </a:tc>
                <a:tc>
                  <a:txBody>
                    <a:bodyPr/>
                    <a:lstStyle/>
                    <a:p>
                      <a:r>
                        <a:rPr lang="en-US" sz="1600" dirty="0"/>
                        <a:t>2</a:t>
                      </a:r>
                    </a:p>
                  </a:txBody>
                  <a:tcPr/>
                </a:tc>
                <a:tc>
                  <a:txBody>
                    <a:bodyPr/>
                    <a:lstStyle/>
                    <a:p>
                      <a:r>
                        <a:rPr lang="en-US" sz="1600" dirty="0"/>
                        <a:t>1/1/22</a:t>
                      </a:r>
                    </a:p>
                  </a:txBody>
                  <a:tcPr/>
                </a:tc>
                <a:tc>
                  <a:txBody>
                    <a:bodyPr/>
                    <a:lstStyle/>
                    <a:p>
                      <a:r>
                        <a:rPr lang="en-US" sz="1600" dirty="0"/>
                        <a:t>987 State Street</a:t>
                      </a:r>
                    </a:p>
                  </a:txBody>
                  <a:tcPr/>
                </a:tc>
                <a:extLst>
                  <a:ext uri="{0D108BD9-81ED-4DB2-BD59-A6C34878D82A}">
                    <a16:rowId xmlns:a16="http://schemas.microsoft.com/office/drawing/2014/main" val="2168851725"/>
                  </a:ext>
                </a:extLst>
              </a:tr>
            </a:tbl>
          </a:graphicData>
        </a:graphic>
      </p:graphicFrame>
      <p:sp>
        <p:nvSpPr>
          <p:cNvPr id="8" name="TextBox 7">
            <a:extLst>
              <a:ext uri="{FF2B5EF4-FFF2-40B4-BE49-F238E27FC236}">
                <a16:creationId xmlns:a16="http://schemas.microsoft.com/office/drawing/2014/main" id="{C2E1CAED-757F-403B-B752-C34034A19400}"/>
              </a:ext>
            </a:extLst>
          </p:cNvPr>
          <p:cNvSpPr txBox="1"/>
          <p:nvPr/>
        </p:nvSpPr>
        <p:spPr>
          <a:xfrm>
            <a:off x="2440305" y="4191001"/>
            <a:ext cx="1805940" cy="342900"/>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ORDERS</a:t>
            </a:r>
          </a:p>
        </p:txBody>
      </p:sp>
      <p:sp>
        <p:nvSpPr>
          <p:cNvPr id="9" name="Rectangle 8">
            <a:extLst>
              <a:ext uri="{FF2B5EF4-FFF2-40B4-BE49-F238E27FC236}">
                <a16:creationId xmlns:a16="http://schemas.microsoft.com/office/drawing/2014/main" id="{1DCC2AB7-18E4-453E-9B4A-3303F99CAD1B}"/>
              </a:ext>
            </a:extLst>
          </p:cNvPr>
          <p:cNvSpPr/>
          <p:nvPr/>
        </p:nvSpPr>
        <p:spPr>
          <a:xfrm>
            <a:off x="3543300" y="4446270"/>
            <a:ext cx="1497330" cy="1840865"/>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A7E733DE-D820-4B0D-B820-828B2A4A9AEA}"/>
              </a:ext>
            </a:extLst>
          </p:cNvPr>
          <p:cNvSpPr/>
          <p:nvPr/>
        </p:nvSpPr>
        <p:spPr>
          <a:xfrm>
            <a:off x="2375535" y="1972946"/>
            <a:ext cx="1497330" cy="1840865"/>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12" name="Connector: Elbow 11">
            <a:extLst>
              <a:ext uri="{FF2B5EF4-FFF2-40B4-BE49-F238E27FC236}">
                <a16:creationId xmlns:a16="http://schemas.microsoft.com/office/drawing/2014/main" id="{FFEE54C8-46C6-47AC-B7F9-EC0A072C4AC9}"/>
              </a:ext>
            </a:extLst>
          </p:cNvPr>
          <p:cNvCxnSpPr>
            <a:stCxn id="10" idx="2"/>
            <a:endCxn id="9" idx="0"/>
          </p:cNvCxnSpPr>
          <p:nvPr/>
        </p:nvCxnSpPr>
        <p:spPr>
          <a:xfrm rot="16200000" flipH="1">
            <a:off x="3391853" y="3546157"/>
            <a:ext cx="632459" cy="1167765"/>
          </a:xfrm>
          <a:prstGeom prst="bentConnector3">
            <a:avLst>
              <a:gd name="adj1" fmla="val 37349"/>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0653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animBg="1"/>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45335</TotalTime>
  <Words>5294</Words>
  <Application>Microsoft Office PowerPoint</Application>
  <PresentationFormat>Widescreen</PresentationFormat>
  <Paragraphs>668</Paragraphs>
  <Slides>36</Slides>
  <Notes>36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36</vt:i4>
      </vt:variant>
    </vt:vector>
  </HeadingPairs>
  <TitlesOfParts>
    <vt:vector size="56" baseType="lpstr">
      <vt:lpstr>Arial</vt:lpstr>
      <vt:lpstr>Calibri</vt:lpstr>
      <vt:lpstr>Calibri Light</vt:lpstr>
      <vt:lpstr>Courier New</vt:lpstr>
      <vt:lpstr>Lucida Grande</vt:lpstr>
      <vt:lpstr>Monaco</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So Many Ways to Store Data!</vt:lpstr>
      <vt:lpstr>PowerPoint Presentation</vt:lpstr>
      <vt:lpstr>PowerPoint Presentation</vt:lpstr>
      <vt:lpstr>PowerPoint Presentation</vt:lpstr>
      <vt:lpstr>PowerPoint Presentation</vt:lpstr>
      <vt:lpstr>PowerPoint Presentation</vt:lpstr>
      <vt:lpstr>Relational Databases</vt:lpstr>
      <vt:lpstr>PowerPoint Presentation</vt:lpstr>
      <vt:lpstr>PowerPoint Presentation</vt:lpstr>
      <vt:lpstr>PowerPoint Presentation</vt:lpstr>
      <vt:lpstr>Read Replicas</vt:lpstr>
      <vt:lpstr>PowerPoint Presentation</vt:lpstr>
      <vt:lpstr>CROSS-REGION Read Replicas</vt:lpstr>
      <vt:lpstr>Multi-AZ Deployments for High Availability</vt:lpstr>
      <vt:lpstr>Multi-AZ Deployments for High Availability</vt:lpstr>
      <vt:lpstr>RDS Read Replicas vs. Multi-AZ</vt:lpstr>
      <vt:lpstr>PowerPoint Presentation</vt:lpstr>
      <vt:lpstr>PowerPoint Presentation</vt:lpstr>
      <vt:lpstr>PowerPoint Presentation</vt:lpstr>
      <vt:lpstr>Amazon Redshift</vt:lpstr>
      <vt:lpstr>PowerPoint Presentation</vt:lpstr>
      <vt:lpstr>PowerPoint Presentation</vt:lpstr>
      <vt:lpstr>Non-Relational/NoSQL Databases</vt:lpstr>
      <vt:lpstr>Key-Value Database</vt:lpstr>
      <vt:lpstr>PowerPoint Presentation</vt:lpstr>
      <vt:lpstr>PowerPoint Presentation</vt:lpstr>
      <vt:lpstr>PowerPoint Presentation</vt:lpstr>
      <vt:lpstr>PowerPoint Presentation</vt:lpstr>
      <vt:lpstr>In-Memory Database</vt:lpstr>
      <vt:lpstr>PowerPoint Presentation</vt:lpstr>
      <vt:lpstr>PowerPoint Presentation</vt:lpstr>
      <vt:lpstr>PowerPoint Presentation</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2991</cp:revision>
  <dcterms:created xsi:type="dcterms:W3CDTF">2021-07-31T23:46:42Z</dcterms:created>
  <dcterms:modified xsi:type="dcterms:W3CDTF">2022-10-17T01:13:46Z</dcterms:modified>
</cp:coreProperties>
</file>